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73" r:id="rId2"/>
  </p:sldMasterIdLst>
  <p:notesMasterIdLst>
    <p:notesMasterId r:id="rId18"/>
  </p:notesMasterIdLst>
  <p:handoutMasterIdLst>
    <p:handoutMasterId r:id="rId19"/>
  </p:handoutMasterIdLst>
  <p:sldIdLst>
    <p:sldId id="595" r:id="rId3"/>
    <p:sldId id="383" r:id="rId4"/>
    <p:sldId id="389" r:id="rId5"/>
    <p:sldId id="646" r:id="rId6"/>
    <p:sldId id="650" r:id="rId7"/>
    <p:sldId id="696" r:id="rId8"/>
    <p:sldId id="672" r:id="rId9"/>
    <p:sldId id="686" r:id="rId10"/>
    <p:sldId id="689" r:id="rId11"/>
    <p:sldId id="682" r:id="rId12"/>
    <p:sldId id="610" r:id="rId13"/>
    <p:sldId id="695" r:id="rId14"/>
    <p:sldId id="657" r:id="rId15"/>
    <p:sldId id="661" r:id="rId16"/>
    <p:sldId id="698" r:id="rId17"/>
  </p:sldIdLst>
  <p:sldSz cx="9144000" cy="6858000" type="screen4x3"/>
  <p:notesSz cx="6724650" cy="97742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0000"/>
    <a:srgbClr val="FF0000"/>
    <a:srgbClr val="FF6600"/>
    <a:srgbClr val="000099"/>
    <a:srgbClr val="DDDDDD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6215" autoAdjust="0"/>
  </p:normalViewPr>
  <p:slideViewPr>
    <p:cSldViewPr>
      <p:cViewPr>
        <p:scale>
          <a:sx n="81" d="100"/>
          <a:sy n="81" d="100"/>
        </p:scale>
        <p:origin x="-106" y="139"/>
      </p:cViewPr>
      <p:guideLst>
        <p:guide orient="horz" pos="1797"/>
        <p:guide pos="45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60" y="-102"/>
      </p:cViewPr>
      <p:guideLst>
        <p:guide orient="horz" pos="3078"/>
        <p:guide pos="21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283876"/>
            <a:ext cx="2914748" cy="488790"/>
          </a:xfrm>
          <a:prstGeom prst="rect">
            <a:avLst/>
          </a:prstGeom>
        </p:spPr>
        <p:txBody>
          <a:bodyPr vert="horz" lIns="90498" tIns="45249" rIns="90498" bIns="45249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08332" y="9283876"/>
            <a:ext cx="2914748" cy="488790"/>
          </a:xfrm>
          <a:prstGeom prst="rect">
            <a:avLst/>
          </a:prstGeom>
        </p:spPr>
        <p:txBody>
          <a:bodyPr vert="horz" lIns="90498" tIns="45249" rIns="90498" bIns="45249" rtlCol="0" anchor="b"/>
          <a:lstStyle>
            <a:lvl1pPr algn="r">
              <a:defRPr sz="1200"/>
            </a:lvl1pPr>
          </a:lstStyle>
          <a:p>
            <a:fld id="{26E598DC-1F0E-4938-B655-663E8D37F2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2769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748" cy="488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98" tIns="45249" rIns="90498" bIns="4524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8332" y="0"/>
            <a:ext cx="2914748" cy="488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98" tIns="45249" rIns="90498" bIns="4524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1838"/>
            <a:ext cx="4887912" cy="3667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2151" y="4644296"/>
            <a:ext cx="5380348" cy="4397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98" tIns="45249" rIns="90498" bIns="452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876"/>
            <a:ext cx="2914748" cy="488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98" tIns="45249" rIns="90498" bIns="4524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8332" y="9283876"/>
            <a:ext cx="2914748" cy="488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98" tIns="45249" rIns="90498" bIns="4524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8B81B7A-51C4-45F2-AFB9-4F2A1CD57F1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88953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31838"/>
            <a:ext cx="4891088" cy="3667125"/>
          </a:xfrm>
          <a:ln/>
        </p:spPr>
      </p:sp>
      <p:sp>
        <p:nvSpPr>
          <p:cNvPr id="7065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  <p:sp>
        <p:nvSpPr>
          <p:cNvPr id="7066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35208" indent="-282773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31089" indent="-22621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583526" indent="-22621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35962" indent="-22621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488397" indent="-2262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40832" indent="-2262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393269" indent="-2262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45704" indent="-2262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D9BA1AF-06AE-488E-95B5-F3E4AA23854F}" type="slidenum">
              <a:rPr lang="it-IT" smtClean="0">
                <a:latin typeface="Arial" charset="0"/>
              </a:rPr>
              <a:pPr eaLnBrk="1" hangingPunct="1"/>
              <a:t>10</a:t>
            </a:fld>
            <a:endParaRPr lang="it-IT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31838"/>
            <a:ext cx="4887912" cy="3667125"/>
          </a:xfrm>
          <a:ln/>
        </p:spPr>
      </p:sp>
      <p:sp>
        <p:nvSpPr>
          <p:cNvPr id="70659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  <p:sp>
        <p:nvSpPr>
          <p:cNvPr id="70660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D9BA1AF-06AE-488E-95B5-F3E4AA23854F}" type="slidenum">
              <a:rPr lang="it-IT" smtClean="0">
                <a:latin typeface="Arial" charset="0"/>
              </a:rPr>
              <a:pPr eaLnBrk="1" hangingPunct="1"/>
              <a:t>14</a:t>
            </a:fld>
            <a:endParaRPr lang="it-IT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" descr="Descrizione: C:\Users\RanieriB\AppData\Local\Microsoft\Windows\Temporary Internet Files\Content.Outlook\617CWP57\A04_ANCE NAZ_POS (5)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84140"/>
            <a:ext cx="20701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5"/>
          <p:cNvSpPr>
            <a:spLocks noChangeArrowheads="1"/>
          </p:cNvSpPr>
          <p:nvPr userDrawn="1"/>
        </p:nvSpPr>
        <p:spPr bwMode="auto">
          <a:xfrm>
            <a:off x="147639" y="581026"/>
            <a:ext cx="576263" cy="6254750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it-IT" sz="2400">
              <a:latin typeface="Times New Roman" pitchFamily="18" charset="0"/>
            </a:endParaRPr>
          </a:p>
        </p:txBody>
      </p:sp>
      <p:sp>
        <p:nvSpPr>
          <p:cNvPr id="6" name="Line 12"/>
          <p:cNvSpPr>
            <a:spLocks noChangeShapeType="1"/>
          </p:cNvSpPr>
          <p:nvPr userDrawn="1"/>
        </p:nvSpPr>
        <p:spPr bwMode="auto">
          <a:xfrm flipV="1">
            <a:off x="69853" y="3789364"/>
            <a:ext cx="8678863" cy="36512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1" y="2204864"/>
            <a:ext cx="7772400" cy="1447800"/>
          </a:xfrm>
        </p:spPr>
        <p:txBody>
          <a:bodyPr/>
          <a:lstStyle>
            <a:lvl1pPr algn="ctr">
              <a:defRPr sz="2400"/>
            </a:lvl1pPr>
          </a:lstStyle>
          <a:p>
            <a:pPr lvl="0"/>
            <a:r>
              <a:rPr lang="it-IT" noProof="0" smtClean="0"/>
              <a:t>Fare clic per modificare lo stile del titolo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33827"/>
            <a:ext cx="6400800" cy="15462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>
                <a:latin typeface="Arial Rounded MT Bold" pitchFamily="34" charset="0"/>
              </a:defRPr>
            </a:lvl1pPr>
          </a:lstStyle>
          <a:p>
            <a:pPr lvl="0"/>
            <a:r>
              <a:rPr lang="it-IT" noProof="0" smtClean="0"/>
              <a:t>Fare clic per modificare lo stile del sottotitolo dello schema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979613" y="5445125"/>
            <a:ext cx="2133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i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054A19-0A82-46DD-9EE2-9EA2A213F8A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11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EC59-A056-4527-838F-2A51D2599B3C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1392C-C2C4-4C36-B242-4B97ADB841D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89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A351D-24F5-4D16-B058-B84E05AEB09F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CA8D9-0359-471D-9D23-A182B3D389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369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91E48-1F96-40CD-BD55-98867AEAB63D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0ACC3-CAA6-441B-A150-4A614E9778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6302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2821B-87D1-49FB-AD30-8D440D7E08D3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89147-EBE2-4B47-88E8-83CA18C3CDD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4892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6FDF0-F943-4A29-8584-41819765B57D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517D9-87B7-484E-B459-908D48A04D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2886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FEBE9-E4D7-4154-B26D-FFB8919DDB0F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F3382-F132-4323-9983-44BB549B52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5924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7563B-9B35-4EBE-AA33-4854117A42D7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8BCFC-FBB7-4BC3-BABC-B2E797448F0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1910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C8506-D0B0-4090-9ABA-AFC2F08518DE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CA8CB-88DD-4ABF-B4B1-AEAAECB7E10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97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latin typeface="+mj-lt"/>
                <a:cs typeface="+mn-cs"/>
              </a:defRPr>
            </a:lvl1pPr>
          </a:lstStyle>
          <a:p>
            <a:pPr>
              <a:defRPr/>
            </a:pPr>
            <a:endParaRPr lang="it-IT"/>
          </a:p>
          <a:p>
            <a:pPr>
              <a:defRPr/>
            </a:pPr>
            <a:fld id="{AAA0CBFF-9785-4DA3-8165-84689EB686F1}" type="slidenum">
              <a:rPr lang="it-IT">
                <a:latin typeface="Arial" pitchFamily="34" charset="0"/>
                <a:cs typeface="Arial" pitchFamily="34" charset="0"/>
              </a:rPr>
              <a:pPr>
                <a:defRPr/>
              </a:pPr>
              <a:t>‹N›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0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  <a:cs typeface="+mn-cs"/>
              </a:defRPr>
            </a:lvl1pPr>
          </a:lstStyle>
          <a:p>
            <a:pPr>
              <a:defRPr/>
            </a:pPr>
            <a:endParaRPr lang="it-IT"/>
          </a:p>
          <a:p>
            <a:pPr>
              <a:defRPr/>
            </a:pPr>
            <a:fld id="{9D2AED39-075E-4F01-8D7E-1370D3516C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786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755653" y="1628777"/>
            <a:ext cx="3889375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97427" y="1628777"/>
            <a:ext cx="3889375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  <a:cs typeface="+mn-cs"/>
              </a:defRPr>
            </a:lvl1pPr>
          </a:lstStyle>
          <a:p>
            <a:pPr>
              <a:defRPr/>
            </a:pPr>
            <a:endParaRPr lang="it-IT"/>
          </a:p>
          <a:p>
            <a:pPr>
              <a:defRPr/>
            </a:pPr>
            <a:fld id="{22B20C03-F01D-4136-B3FE-E9D75D14EF9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3783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+mj-lt"/>
                <a:cs typeface="+mn-cs"/>
              </a:defRPr>
            </a:lvl1pPr>
          </a:lstStyle>
          <a:p>
            <a:pPr>
              <a:defRPr/>
            </a:pPr>
            <a:endParaRPr lang="it-IT"/>
          </a:p>
          <a:p>
            <a:pPr>
              <a:defRPr/>
            </a:pPr>
            <a:fld id="{75535234-C5C0-44A4-BC43-3E5931EE33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96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latin typeface="+mj-lt"/>
                <a:cs typeface="+mn-cs"/>
              </a:defRPr>
            </a:lvl1pPr>
          </a:lstStyle>
          <a:p>
            <a:pPr>
              <a:defRPr/>
            </a:pPr>
            <a:endParaRPr lang="it-IT"/>
          </a:p>
          <a:p>
            <a:pPr>
              <a:defRPr/>
            </a:pPr>
            <a:fld id="{66FB2ABC-A0BF-4A70-8BB8-642E5F0E57C7}" type="slidenum">
              <a:rPr lang="it-IT">
                <a:latin typeface="Arial" pitchFamily="34" charset="0"/>
                <a:cs typeface="Arial" pitchFamily="34" charset="0"/>
              </a:rPr>
              <a:pPr>
                <a:defRPr/>
              </a:pPr>
              <a:t>‹N›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08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2891A-CBC0-4BA1-BA83-2FC8151B3E3B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4B65C-6C97-4927-8896-A7BDA046702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3053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15F97-D7B7-4284-81C1-C1C869FEEBA9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FFCF0-3AC3-4D64-8939-EB1F2B57344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70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23673-5D99-4093-8E62-56D6FDC4353F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9A5DF-A377-4B12-9A21-C8CF9EA15C4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826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magine 1" descr="Descrizione: C:\Users\RanieriB\AppData\Local\Microsoft\Windows\Temporary Internet Files\Content.Outlook\617CWP57\A04_ANCE NAZ_POS (5).jp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2" y="149225"/>
            <a:ext cx="20701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1" y="815977"/>
            <a:ext cx="7931151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1" y="1628777"/>
            <a:ext cx="7931151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1"/>
            <a:r>
              <a:rPr lang="it-IT" smtClean="0"/>
              <a:t>Quinto livello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90" y="6248400"/>
            <a:ext cx="7129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6552" y="6308725"/>
            <a:ext cx="1090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rgbClr val="0033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it-IT">
              <a:latin typeface="+mj-lt"/>
              <a:cs typeface="+mn-cs"/>
            </a:endParaRPr>
          </a:p>
          <a:p>
            <a:pPr>
              <a:defRPr/>
            </a:pPr>
            <a:fld id="{9655FF4E-01F2-48B0-A598-8B9F6ED33D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032" name="Text Box 11"/>
          <p:cNvSpPr txBox="1">
            <a:spLocks noChangeArrowheads="1"/>
          </p:cNvSpPr>
          <p:nvPr userDrawn="1"/>
        </p:nvSpPr>
        <p:spPr bwMode="auto">
          <a:xfrm>
            <a:off x="5003800" y="981076"/>
            <a:ext cx="36718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it-IT" smtClean="0"/>
          </a:p>
        </p:txBody>
      </p:sp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179390" y="692150"/>
            <a:ext cx="576263" cy="6021388"/>
          </a:xfrm>
          <a:prstGeom prst="rect">
            <a:avLst/>
          </a:prstGeom>
          <a:solidFill>
            <a:srgbClr val="000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it-IT" sz="2400">
              <a:latin typeface="Times New Roman" pitchFamily="18" charset="0"/>
            </a:endParaRPr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0" y="1376363"/>
            <a:ext cx="8675688" cy="36512"/>
          </a:xfrm>
          <a:prstGeom prst="line">
            <a:avLst/>
          </a:prstGeom>
          <a:noFill/>
          <a:ln w="95250">
            <a:solidFill>
              <a:srgbClr val="FF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24" r:id="rId2"/>
    <p:sldLayoutId id="2147484441" r:id="rId3"/>
    <p:sldLayoutId id="2147484442" r:id="rId4"/>
    <p:sldLayoutId id="2147484443" r:id="rId5"/>
    <p:sldLayoutId id="2147484452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3399"/>
          </a:solidFill>
          <a:latin typeface="Arial Rounded MT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3399"/>
          </a:solidFill>
          <a:latin typeface="Arial Rounded MT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3399"/>
          </a:solidFill>
          <a:latin typeface="Arial Rounded MT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3399"/>
          </a:solidFill>
          <a:latin typeface="Arial Rounded MT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003399"/>
          </a:solidFill>
          <a:latin typeface="Arial Rounded MT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003399"/>
          </a:solidFill>
          <a:latin typeface="Arial Rounded MT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003399"/>
          </a:solidFill>
          <a:latin typeface="Arial Rounded MT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003399"/>
          </a:solidFill>
          <a:latin typeface="Arial Rounded MT Bol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2051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8CF30D-2515-4099-9984-86E737CCA4FD}" type="datetimeFigureOut">
              <a:rPr lang="it-IT"/>
              <a:pPr>
                <a:defRPr/>
              </a:pPr>
              <a:t>13/02/2013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45E5B66-C626-4EA6-8895-039FA67E5EB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31" r:id="rId3"/>
    <p:sldLayoutId id="2147484432" r:id="rId4"/>
    <p:sldLayoutId id="2147484433" r:id="rId5"/>
    <p:sldLayoutId id="2147484434" r:id="rId6"/>
    <p:sldLayoutId id="2147484435" r:id="rId7"/>
    <p:sldLayoutId id="2147484436" r:id="rId8"/>
    <p:sldLayoutId id="2147484437" r:id="rId9"/>
    <p:sldLayoutId id="2147484438" r:id="rId10"/>
    <p:sldLayoutId id="21474844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827088" y="2341563"/>
            <a:ext cx="7848600" cy="1447800"/>
          </a:xfrm>
        </p:spPr>
        <p:txBody>
          <a:bodyPr/>
          <a:lstStyle/>
          <a:p>
            <a:pPr algn="r" eaLnBrk="1" hangingPunct="1">
              <a:defRPr/>
            </a:pPr>
            <a:r>
              <a:rPr lang="it-IT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Incontro con i candidati capi lista veneti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900113" y="4653136"/>
            <a:ext cx="77724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>
              <a:defRPr/>
            </a:pPr>
            <a:r>
              <a:rPr lang="it-IT" sz="2400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Venezia, 14 febbraio 2013</a:t>
            </a:r>
            <a:endParaRPr lang="it-IT" sz="2400" i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976313" y="3860801"/>
            <a:ext cx="77724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>
              <a:defRPr/>
            </a:pPr>
            <a:r>
              <a:rPr lang="it-IT" sz="2000" i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Flavio Monosilio </a:t>
            </a:r>
            <a:r>
              <a:rPr lang="it-IT" sz="2000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 Ance</a:t>
            </a:r>
            <a:endParaRPr lang="it-IT" sz="2000" i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06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80" y="1704404"/>
            <a:ext cx="5834868" cy="4180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  <a:p>
            <a:pPr>
              <a:defRPr/>
            </a:pPr>
            <a:fld id="{0EE63DE2-545E-455E-8D3C-2173022167F7}" type="slidenum">
              <a:rPr lang="it-IT"/>
              <a:pPr>
                <a:defRPr/>
              </a:pPr>
              <a:t>10</a:t>
            </a:fld>
            <a:endParaRPr lang="it-IT"/>
          </a:p>
        </p:txBody>
      </p:sp>
      <p:sp>
        <p:nvSpPr>
          <p:cNvPr id="47108" name="Rectangle 2"/>
          <p:cNvSpPr txBox="1">
            <a:spLocks noChangeArrowheads="1"/>
          </p:cNvSpPr>
          <p:nvPr/>
        </p:nvSpPr>
        <p:spPr bwMode="auto">
          <a:xfrm>
            <a:off x="684213" y="188641"/>
            <a:ext cx="8459787" cy="106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Legge di Stabilità 2013: si interrompe la caduta degli stanziamenti per nuove infrastrutture</a:t>
            </a:r>
            <a:endParaRPr lang="it-IT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47109" name="Text Box 8"/>
          <p:cNvSpPr txBox="1">
            <a:spLocks noChangeArrowheads="1"/>
          </p:cNvSpPr>
          <p:nvPr/>
        </p:nvSpPr>
        <p:spPr bwMode="auto">
          <a:xfrm>
            <a:off x="827089" y="1716013"/>
            <a:ext cx="5861051" cy="46166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2400" b="1" i="1" dirty="0">
                <a:solidFill>
                  <a:schemeClr val="bg1"/>
                </a:solidFill>
                <a:latin typeface="Arial" charset="0"/>
              </a:rPr>
              <a:t>Risorse per nuove infrastrutture</a:t>
            </a:r>
          </a:p>
        </p:txBody>
      </p:sp>
      <p:sp>
        <p:nvSpPr>
          <p:cNvPr id="47110" name="Text Box 8"/>
          <p:cNvSpPr txBox="1">
            <a:spLocks noChangeArrowheads="1"/>
          </p:cNvSpPr>
          <p:nvPr/>
        </p:nvSpPr>
        <p:spPr bwMode="auto">
          <a:xfrm>
            <a:off x="5651500" y="1916115"/>
            <a:ext cx="2168525" cy="338554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1600" b="1" i="1" dirty="0">
                <a:solidFill>
                  <a:schemeClr val="bg1"/>
                </a:solidFill>
                <a:latin typeface="Arial" charset="0"/>
              </a:rPr>
              <a:t>Milioni di euro </a:t>
            </a:r>
            <a:r>
              <a:rPr lang="it-IT" sz="1600" b="1" i="1" dirty="0" smtClean="0">
                <a:solidFill>
                  <a:schemeClr val="bg1"/>
                </a:solidFill>
                <a:latin typeface="Arial" charset="0"/>
              </a:rPr>
              <a:t>2013</a:t>
            </a:r>
            <a:endParaRPr lang="it-IT" sz="1600" b="1" i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7111" name="AutoShape 10"/>
          <p:cNvSpPr>
            <a:spLocks noChangeAspect="1" noChangeArrowheads="1"/>
          </p:cNvSpPr>
          <p:nvPr/>
        </p:nvSpPr>
        <p:spPr bwMode="auto">
          <a:xfrm>
            <a:off x="684215" y="1844677"/>
            <a:ext cx="8286751" cy="455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6948264" y="2420888"/>
            <a:ext cx="2083894" cy="553998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261938" indent="-825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1" algn="ctr" eaLnBrk="1" hangingPunct="1">
              <a:spcAft>
                <a:spcPct val="50000"/>
              </a:spcAft>
            </a:pPr>
            <a:r>
              <a:rPr kumimoji="1" lang="it-IT" sz="1200" b="1" dirty="0" err="1">
                <a:solidFill>
                  <a:srgbClr val="000066"/>
                </a:solidFill>
                <a:latin typeface="Tahoma" pitchFamily="34" charset="0"/>
              </a:rPr>
              <a:t>Var</a:t>
            </a:r>
            <a:r>
              <a:rPr kumimoji="1" lang="it-IT" sz="1200" b="1" dirty="0">
                <a:solidFill>
                  <a:srgbClr val="000066"/>
                </a:solidFill>
                <a:latin typeface="Tahoma" pitchFamily="34" charset="0"/>
              </a:rPr>
              <a:t>.% </a:t>
            </a:r>
            <a:r>
              <a:rPr kumimoji="1" lang="it-IT" sz="1200" b="1" dirty="0" smtClean="0">
                <a:solidFill>
                  <a:srgbClr val="000066"/>
                </a:solidFill>
                <a:latin typeface="Tahoma" pitchFamily="34" charset="0"/>
              </a:rPr>
              <a:t>2013/2012</a:t>
            </a:r>
            <a:endParaRPr kumimoji="1" lang="it-IT" sz="1200" b="1" dirty="0">
              <a:solidFill>
                <a:srgbClr val="000066"/>
              </a:solidFill>
              <a:latin typeface="Tahoma" pitchFamily="34" charset="0"/>
            </a:endParaRPr>
          </a:p>
          <a:p>
            <a:pPr lvl="1" algn="ctr" eaLnBrk="1" hangingPunct="1">
              <a:spcAft>
                <a:spcPct val="50000"/>
              </a:spcAft>
            </a:pPr>
            <a:r>
              <a:rPr kumimoji="1" lang="it-IT" sz="1200" b="1" dirty="0" smtClean="0">
                <a:solidFill>
                  <a:srgbClr val="000066"/>
                </a:solidFill>
                <a:latin typeface="Tahoma" pitchFamily="34" charset="0"/>
              </a:rPr>
              <a:t>+19,8%</a:t>
            </a:r>
            <a:endParaRPr kumimoji="1" lang="it-IT" sz="1200" b="1" dirty="0">
              <a:solidFill>
                <a:srgbClr val="000066"/>
              </a:solidFill>
              <a:latin typeface="Tahoma" pitchFamily="34" charset="0"/>
            </a:endParaRP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6948264" y="3429000"/>
            <a:ext cx="2098178" cy="553998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261938" indent="-825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1" algn="ctr" eaLnBrk="1" hangingPunct="1">
              <a:spcAft>
                <a:spcPct val="50000"/>
              </a:spcAft>
            </a:pPr>
            <a:r>
              <a:rPr kumimoji="1" lang="it-IT" sz="1200" b="1" dirty="0" err="1">
                <a:solidFill>
                  <a:srgbClr val="000066"/>
                </a:solidFill>
                <a:latin typeface="Tahoma" pitchFamily="34" charset="0"/>
              </a:rPr>
              <a:t>Var</a:t>
            </a:r>
            <a:r>
              <a:rPr kumimoji="1" lang="it-IT" sz="1200" b="1" dirty="0">
                <a:solidFill>
                  <a:srgbClr val="000066"/>
                </a:solidFill>
                <a:latin typeface="Tahoma" pitchFamily="34" charset="0"/>
              </a:rPr>
              <a:t>.% 2012/2008</a:t>
            </a:r>
          </a:p>
          <a:p>
            <a:pPr lvl="1" algn="ctr" eaLnBrk="1" hangingPunct="1">
              <a:spcAft>
                <a:spcPct val="50000"/>
              </a:spcAft>
            </a:pPr>
            <a:r>
              <a:rPr kumimoji="1" lang="it-IT" sz="1200" b="1" dirty="0" smtClean="0">
                <a:solidFill>
                  <a:srgbClr val="000066"/>
                </a:solidFill>
                <a:latin typeface="Tahoma" pitchFamily="34" charset="0"/>
              </a:rPr>
              <a:t>-44%</a:t>
            </a:r>
            <a:endParaRPr kumimoji="1" lang="it-IT" sz="1200" b="1" dirty="0">
              <a:solidFill>
                <a:srgbClr val="000066"/>
              </a:solidFill>
              <a:latin typeface="Tahoma" pitchFamily="34" charset="0"/>
            </a:endParaRPr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>
            <a:off x="7010897" y="4509120"/>
            <a:ext cx="2098320" cy="553998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261938" indent="-825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1" algn="ctr" eaLnBrk="1" hangingPunct="1">
              <a:spcAft>
                <a:spcPct val="50000"/>
              </a:spcAft>
            </a:pPr>
            <a:r>
              <a:rPr kumimoji="1" lang="it-IT" sz="1200" b="1" dirty="0" err="1">
                <a:solidFill>
                  <a:srgbClr val="000066"/>
                </a:solidFill>
                <a:latin typeface="Tahoma" pitchFamily="34" charset="0"/>
              </a:rPr>
              <a:t>Var</a:t>
            </a:r>
            <a:r>
              <a:rPr kumimoji="1" lang="it-IT" sz="1200" b="1" dirty="0">
                <a:solidFill>
                  <a:srgbClr val="000066"/>
                </a:solidFill>
                <a:latin typeface="Tahoma" pitchFamily="34" charset="0"/>
              </a:rPr>
              <a:t>.% </a:t>
            </a:r>
            <a:r>
              <a:rPr kumimoji="1" lang="it-IT" sz="1200" b="1" dirty="0" smtClean="0">
                <a:solidFill>
                  <a:srgbClr val="000066"/>
                </a:solidFill>
                <a:latin typeface="Tahoma" pitchFamily="34" charset="0"/>
              </a:rPr>
              <a:t>2013/2008</a:t>
            </a:r>
            <a:endParaRPr kumimoji="1" lang="it-IT" sz="1200" b="1" dirty="0">
              <a:solidFill>
                <a:srgbClr val="000066"/>
              </a:solidFill>
              <a:latin typeface="Tahoma" pitchFamily="34" charset="0"/>
            </a:endParaRPr>
          </a:p>
          <a:p>
            <a:pPr lvl="1" algn="ctr" eaLnBrk="1" hangingPunct="1">
              <a:spcAft>
                <a:spcPct val="50000"/>
              </a:spcAft>
            </a:pPr>
            <a:r>
              <a:rPr kumimoji="1" lang="it-IT" sz="1200" b="1" dirty="0" smtClean="0">
                <a:solidFill>
                  <a:srgbClr val="000066"/>
                </a:solidFill>
                <a:latin typeface="Tahoma" pitchFamily="34" charset="0"/>
              </a:rPr>
              <a:t>-32,8%</a:t>
            </a:r>
            <a:endParaRPr kumimoji="1" lang="it-IT" sz="1200" b="1" dirty="0">
              <a:solidFill>
                <a:srgbClr val="000066"/>
              </a:solidFill>
              <a:latin typeface="Tahoma" pitchFamily="34" charset="0"/>
            </a:endParaRPr>
          </a:p>
        </p:txBody>
      </p:sp>
      <p:sp>
        <p:nvSpPr>
          <p:cNvPr id="11" name="CasellaDiTesto 10"/>
          <p:cNvSpPr txBox="1">
            <a:spLocks noChangeArrowheads="1"/>
          </p:cNvSpPr>
          <p:nvPr/>
        </p:nvSpPr>
        <p:spPr bwMode="auto">
          <a:xfrm>
            <a:off x="1042988" y="6059987"/>
            <a:ext cx="7850187" cy="684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lvl="1" eaLnBrk="1" hangingPunct="1">
              <a:spcAft>
                <a:spcPts val="300"/>
              </a:spcAft>
            </a:pPr>
            <a:r>
              <a:rPr kumimoji="1" lang="it-IT" b="1" dirty="0">
                <a:solidFill>
                  <a:srgbClr val="000099"/>
                </a:solidFill>
                <a:latin typeface="Arial" charset="0"/>
                <a:cs typeface="Arial" charset="0"/>
              </a:rPr>
              <a:t>Livelli </a:t>
            </a: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delle risorse per infrastrutture </a:t>
            </a:r>
            <a:r>
              <a:rPr kumimoji="1" lang="it-IT" b="1" dirty="0">
                <a:solidFill>
                  <a:srgbClr val="000099"/>
                </a:solidFill>
                <a:latin typeface="Arial" charset="0"/>
                <a:cs typeface="Arial" charset="0"/>
              </a:rPr>
              <a:t>più bassi degli ultimi 20 </a:t>
            </a: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anni</a:t>
            </a:r>
          </a:p>
          <a:p>
            <a:pPr marL="0" lvl="1" eaLnBrk="1" hangingPunct="1">
              <a:spcAft>
                <a:spcPts val="300"/>
              </a:spcAft>
            </a:pP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I fondi strutturali e FAS rappresentano circa il 40% delle risorse</a:t>
            </a:r>
            <a:endParaRPr kumimoji="1" lang="it-IT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95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187" y="2245363"/>
            <a:ext cx="4996957" cy="3276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5576" y="637381"/>
            <a:ext cx="7931151" cy="703387"/>
          </a:xfrm>
        </p:spPr>
        <p:txBody>
          <a:bodyPr/>
          <a:lstStyle/>
          <a:p>
            <a:pPr algn="just"/>
            <a:r>
              <a:rPr lang="it-IT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Le politiche di bilancio continuano a penalizzare la spesa per infrastrutture</a:t>
            </a:r>
            <a:endParaRPr lang="it-IT" sz="2400" i="1" dirty="0">
              <a:solidFill>
                <a:srgbClr val="000099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 smtClean="0"/>
          </a:p>
          <a:p>
            <a:pPr>
              <a:defRPr/>
            </a:pPr>
            <a:fld id="{AAA0CBFF-9785-4DA3-8165-84689EB686F1}" type="slidenum">
              <a:rPr lang="it-IT" smtClean="0">
                <a:latin typeface="Arial" pitchFamily="34" charset="0"/>
                <a:cs typeface="Arial" pitchFamily="34" charset="0"/>
              </a:rPr>
              <a:pPr>
                <a:defRPr/>
              </a:pPr>
              <a:t>11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871187" y="1630541"/>
            <a:ext cx="6365109" cy="646331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it-IT" b="1" i="1" dirty="0" smtClean="0">
                <a:solidFill>
                  <a:schemeClr val="bg1"/>
                </a:solidFill>
                <a:latin typeface="Arial" charset="0"/>
              </a:rPr>
              <a:t>Ripartizione della spesa nel Bilancio dello Stato </a:t>
            </a:r>
            <a:r>
              <a:rPr lang="it-IT" b="1" i="1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it-IT" b="1" i="1" dirty="0" smtClean="0">
                <a:solidFill>
                  <a:schemeClr val="bg1"/>
                </a:solidFill>
                <a:latin typeface="Arial" charset="0"/>
              </a:rPr>
              <a:t>  </a:t>
            </a:r>
            <a:r>
              <a:rPr lang="it-IT" b="1" i="1" dirty="0">
                <a:solidFill>
                  <a:schemeClr val="bg1"/>
                </a:solidFill>
                <a:latin typeface="Arial" charset="0"/>
              </a:rPr>
              <a:t>Periodo </a:t>
            </a:r>
            <a:r>
              <a:rPr lang="it-IT" b="1" i="1" dirty="0" smtClean="0">
                <a:solidFill>
                  <a:schemeClr val="bg1"/>
                </a:solidFill>
                <a:latin typeface="Arial" charset="0"/>
              </a:rPr>
              <a:t>1990-2012 </a:t>
            </a:r>
            <a:r>
              <a:rPr lang="it-IT" b="1" i="1" dirty="0">
                <a:solidFill>
                  <a:schemeClr val="bg1"/>
                </a:solidFill>
                <a:latin typeface="Arial" charset="0"/>
              </a:rPr>
              <a:t>(</a:t>
            </a:r>
            <a:r>
              <a:rPr lang="it-IT" b="1" i="1" dirty="0" err="1">
                <a:solidFill>
                  <a:schemeClr val="bg1"/>
                </a:solidFill>
                <a:latin typeface="Arial" charset="0"/>
              </a:rPr>
              <a:t>n.i</a:t>
            </a:r>
            <a:r>
              <a:rPr lang="it-IT" b="1" i="1" dirty="0">
                <a:solidFill>
                  <a:schemeClr val="bg1"/>
                </a:solidFill>
                <a:latin typeface="Arial" charset="0"/>
              </a:rPr>
              <a:t>. </a:t>
            </a:r>
            <a:r>
              <a:rPr lang="it-IT" b="1" i="1" dirty="0" smtClean="0">
                <a:solidFill>
                  <a:schemeClr val="bg1"/>
                </a:solidFill>
                <a:latin typeface="Arial" charset="0"/>
              </a:rPr>
              <a:t>1990=100</a:t>
            </a:r>
            <a:r>
              <a:rPr lang="it-IT" b="1" i="1" dirty="0">
                <a:solidFill>
                  <a:schemeClr val="bg1"/>
                </a:solidFill>
                <a:latin typeface="Arial" charset="0"/>
              </a:rPr>
              <a:t>)</a:t>
            </a:r>
          </a:p>
        </p:txBody>
      </p:sp>
      <p:sp>
        <p:nvSpPr>
          <p:cNvPr id="7" name="CasellaDiTesto 10"/>
          <p:cNvSpPr txBox="1">
            <a:spLocks noChangeArrowheads="1"/>
          </p:cNvSpPr>
          <p:nvPr/>
        </p:nvSpPr>
        <p:spPr bwMode="auto">
          <a:xfrm>
            <a:off x="6084168" y="2348880"/>
            <a:ext cx="2990087" cy="29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lvl="1" eaLnBrk="1" hangingPunct="1">
              <a:spcAft>
                <a:spcPts val="1000"/>
              </a:spcAft>
            </a:pPr>
            <a:r>
              <a:rPr kumimoji="1" lang="it-IT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E’ un trend in atto da oltre venti anni</a:t>
            </a:r>
            <a:endParaRPr kumimoji="1" lang="it-IT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0" lvl="1" eaLnBrk="1" hangingPunct="1">
              <a:spcAft>
                <a:spcPts val="0"/>
              </a:spcAft>
            </a:pP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Dal 1990 </a:t>
            </a:r>
            <a:r>
              <a:rPr kumimoji="1" lang="it-IT" b="1" dirty="0">
                <a:solidFill>
                  <a:srgbClr val="000099"/>
                </a:solidFill>
                <a:latin typeface="Arial" charset="0"/>
                <a:cs typeface="Arial" charset="0"/>
              </a:rPr>
              <a:t>ad oggi</a:t>
            </a: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:</a:t>
            </a:r>
          </a:p>
          <a:p>
            <a:pPr marL="285750" lvl="1" indent="-285750" eaLnBrk="1" hangingPunct="1">
              <a:spcAft>
                <a:spcPts val="0"/>
              </a:spcAft>
              <a:buFont typeface="Arial" pitchFamily="34" charset="0"/>
              <a:buChar char="•"/>
            </a:pP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-51,2% risorse per spese in conto capitale</a:t>
            </a:r>
            <a:endParaRPr kumimoji="1" lang="it-IT" b="1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285750" lvl="1" indent="-285750" eaLnBrk="1" hangingPunct="1">
              <a:spcAft>
                <a:spcPts val="0"/>
              </a:spcAft>
              <a:buFont typeface="Arial" pitchFamily="34" charset="0"/>
              <a:buChar char="•"/>
            </a:pP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-70% risorse </a:t>
            </a:r>
            <a:r>
              <a:rPr kumimoji="1" lang="it-IT" b="1" dirty="0">
                <a:solidFill>
                  <a:srgbClr val="000099"/>
                </a:solidFill>
                <a:latin typeface="Arial" charset="0"/>
                <a:cs typeface="Arial" charset="0"/>
              </a:rPr>
              <a:t>per nuove </a:t>
            </a: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infrastrutture</a:t>
            </a:r>
          </a:p>
          <a:p>
            <a:pPr marL="285750" lvl="1" indent="-285750" eaLnBrk="1" hangingPunct="1">
              <a:spcAft>
                <a:spcPts val="1000"/>
              </a:spcAft>
              <a:buFont typeface="Arial" pitchFamily="34" charset="0"/>
              <a:buChar char="•"/>
            </a:pP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+28,8% risorse per spese </a:t>
            </a:r>
            <a:r>
              <a:rPr kumimoji="1" lang="it-IT" b="1" dirty="0">
                <a:solidFill>
                  <a:srgbClr val="000099"/>
                </a:solidFill>
                <a:latin typeface="Arial" charset="0"/>
                <a:cs typeface="Arial" charset="0"/>
              </a:rPr>
              <a:t>correnti al netto degli interessi </a:t>
            </a: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    </a:t>
            </a:r>
            <a:endParaRPr kumimoji="1" lang="it-IT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00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latin typeface="Arial" pitchFamily="34" charset="0"/>
                <a:cs typeface="Arial" pitchFamily="34" charset="0"/>
              </a:rPr>
              <a:t>Spesa delle amministrazioni pubbliche</a:t>
            </a:r>
            <a:endParaRPr lang="it-IT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 smtClean="0"/>
          </a:p>
          <a:p>
            <a:pPr>
              <a:defRPr/>
            </a:pPr>
            <a:fld id="{AAA0CBFF-9785-4DA3-8165-84689EB686F1}" type="slidenum">
              <a:rPr lang="it-IT" smtClean="0">
                <a:latin typeface="Arial" pitchFamily="34" charset="0"/>
                <a:cs typeface="Arial" pitchFamily="34" charset="0"/>
              </a:rPr>
              <a:pPr>
                <a:defRPr/>
              </a:pPr>
              <a:t>12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475656" y="1490662"/>
            <a:ext cx="7236296" cy="430887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it-IT" sz="2200" b="1" i="1" dirty="0">
                <a:solidFill>
                  <a:schemeClr val="bg1"/>
                </a:solidFill>
                <a:latin typeface="Arial" charset="0"/>
              </a:rPr>
              <a:t>Spesa delle amministrazioni </a:t>
            </a:r>
            <a:r>
              <a:rPr lang="it-IT" sz="2200" b="1" i="1" dirty="0" smtClean="0">
                <a:solidFill>
                  <a:schemeClr val="bg1"/>
                </a:solidFill>
                <a:latin typeface="Arial" charset="0"/>
              </a:rPr>
              <a:t>pubbliche </a:t>
            </a:r>
            <a:r>
              <a:rPr lang="it-IT" sz="2200" b="1" i="1" dirty="0" err="1" smtClean="0">
                <a:solidFill>
                  <a:schemeClr val="bg1"/>
                </a:solidFill>
                <a:latin typeface="Arial" charset="0"/>
              </a:rPr>
              <a:t>n.i</a:t>
            </a:r>
            <a:r>
              <a:rPr lang="it-IT" sz="2200" b="1" i="1" dirty="0" smtClean="0">
                <a:solidFill>
                  <a:schemeClr val="bg1"/>
                </a:solidFill>
                <a:latin typeface="Arial" charset="0"/>
              </a:rPr>
              <a:t>. 2009=100</a:t>
            </a:r>
            <a:endParaRPr lang="it-IT" sz="2000" b="1" i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016" y="1988840"/>
            <a:ext cx="5743575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42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80928"/>
            <a:ext cx="3393441" cy="2817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641" y="2780928"/>
            <a:ext cx="3354751" cy="2785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2" name="Segnaposto numero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it-IT" smtClean="0">
              <a:solidFill>
                <a:srgbClr val="003399"/>
              </a:solidFill>
              <a:latin typeface="Arial" charset="0"/>
              <a:cs typeface="Arial" charset="0"/>
            </a:endParaRPr>
          </a:p>
          <a:p>
            <a:pPr eaLnBrk="1" hangingPunct="1"/>
            <a:fld id="{4DDC6C01-1910-4706-86D3-9B3B3DDE653A}" type="slidenum">
              <a:rPr lang="it-IT" smtClean="0">
                <a:solidFill>
                  <a:srgbClr val="003399"/>
                </a:solidFill>
                <a:latin typeface="Arial" charset="0"/>
                <a:cs typeface="Arial" charset="0"/>
              </a:rPr>
              <a:pPr eaLnBrk="1" hangingPunct="1"/>
              <a:t>13</a:t>
            </a:fld>
            <a:endParaRPr lang="it-IT" smtClean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7173" name="Rectangle 2"/>
          <p:cNvSpPr txBox="1">
            <a:spLocks noChangeArrowheads="1"/>
          </p:cNvSpPr>
          <p:nvPr/>
        </p:nvSpPr>
        <p:spPr bwMode="auto">
          <a:xfrm>
            <a:off x="827088" y="692697"/>
            <a:ext cx="7921625" cy="648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sz="23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Recupero del patrimonio esistente</a:t>
            </a:r>
            <a:endParaRPr lang="it-IT" sz="23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857250" y="1512888"/>
            <a:ext cx="7129463" cy="73977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2100" b="1" i="1">
                <a:solidFill>
                  <a:schemeClr val="bg1"/>
                </a:solidFill>
                <a:latin typeface="Arial" charset="0"/>
              </a:rPr>
              <a:t>Abitazioni in edifici ad uso abitativo (occupate e non occupate) per epoca di  costruzione</a:t>
            </a: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5507038" y="2348880"/>
            <a:ext cx="2305050" cy="33972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1600" b="1" i="1">
                <a:solidFill>
                  <a:schemeClr val="bg1"/>
                </a:solidFill>
                <a:latin typeface="Arial" charset="0"/>
              </a:rPr>
              <a:t>Veneto</a:t>
            </a:r>
          </a:p>
        </p:txBody>
      </p:sp>
      <p:sp>
        <p:nvSpPr>
          <p:cNvPr id="7176" name="AutoShape 10"/>
          <p:cNvSpPr>
            <a:spLocks noChangeAspect="1" noChangeArrowheads="1"/>
          </p:cNvSpPr>
          <p:nvPr/>
        </p:nvSpPr>
        <p:spPr bwMode="auto">
          <a:xfrm>
            <a:off x="857250" y="1844675"/>
            <a:ext cx="8286750" cy="455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6113463" y="2003425"/>
            <a:ext cx="1873250" cy="33813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1600" b="1" i="1">
                <a:solidFill>
                  <a:schemeClr val="bg1"/>
                </a:solidFill>
                <a:latin typeface="Arial" charset="0"/>
              </a:rPr>
              <a:t>Composiz.%</a:t>
            </a:r>
          </a:p>
        </p:txBody>
      </p:sp>
      <p:sp>
        <p:nvSpPr>
          <p:cNvPr id="7178" name="Text Box 8"/>
          <p:cNvSpPr txBox="1">
            <a:spLocks noChangeArrowheads="1"/>
          </p:cNvSpPr>
          <p:nvPr/>
        </p:nvSpPr>
        <p:spPr bwMode="auto">
          <a:xfrm>
            <a:off x="5756275" y="2780928"/>
            <a:ext cx="20558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1400" b="1" i="1" dirty="0">
                <a:solidFill>
                  <a:srgbClr val="000099"/>
                </a:solidFill>
                <a:latin typeface="Arial" charset="0"/>
              </a:rPr>
              <a:t>2.016.082 abitazioni</a:t>
            </a:r>
          </a:p>
        </p:txBody>
      </p:sp>
      <p:sp>
        <p:nvSpPr>
          <p:cNvPr id="7179" name="Text Box 8"/>
          <p:cNvSpPr txBox="1">
            <a:spLocks noChangeArrowheads="1"/>
          </p:cNvSpPr>
          <p:nvPr/>
        </p:nvSpPr>
        <p:spPr bwMode="auto">
          <a:xfrm>
            <a:off x="900113" y="2348880"/>
            <a:ext cx="2303462" cy="338137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1600" b="1" i="1">
                <a:solidFill>
                  <a:schemeClr val="bg1"/>
                </a:solidFill>
                <a:latin typeface="Arial" charset="0"/>
              </a:rPr>
              <a:t>Italia</a:t>
            </a:r>
          </a:p>
        </p:txBody>
      </p:sp>
      <p:sp>
        <p:nvSpPr>
          <p:cNvPr id="7180" name="Text Box 8"/>
          <p:cNvSpPr txBox="1">
            <a:spLocks noChangeArrowheads="1"/>
          </p:cNvSpPr>
          <p:nvPr/>
        </p:nvSpPr>
        <p:spPr bwMode="auto">
          <a:xfrm>
            <a:off x="1023938" y="2708920"/>
            <a:ext cx="20558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1400" b="1" i="1" dirty="0">
                <a:solidFill>
                  <a:srgbClr val="000099"/>
                </a:solidFill>
                <a:latin typeface="Arial" charset="0"/>
              </a:rPr>
              <a:t>27.268.880 abitazioni</a:t>
            </a:r>
          </a:p>
        </p:txBody>
      </p:sp>
      <p:sp>
        <p:nvSpPr>
          <p:cNvPr id="7181" name="CasellaDiTesto 16"/>
          <p:cNvSpPr txBox="1">
            <a:spLocks noChangeArrowheads="1"/>
          </p:cNvSpPr>
          <p:nvPr/>
        </p:nvSpPr>
        <p:spPr bwMode="auto">
          <a:xfrm>
            <a:off x="1511480" y="5482878"/>
            <a:ext cx="691991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sz="900" i="1" dirty="0">
                <a:latin typeface="Arial" charset="0"/>
                <a:cs typeface="Arial" charset="0"/>
              </a:rPr>
              <a:t>Elaborazioni Ance su dati Istat- Censimento generale della popolazione e delle abitazioni 2001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862507" y="5877272"/>
            <a:ext cx="7632848" cy="738664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261938" indent="-825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lvl="1" algn="just" eaLnBrk="1" hangingPunct="1">
              <a:spcAft>
                <a:spcPct val="50000"/>
              </a:spcAft>
            </a:pPr>
            <a:r>
              <a:rPr kumimoji="1" lang="it-IT" sz="1400" b="1" dirty="0" smtClean="0">
                <a:solidFill>
                  <a:srgbClr val="000066"/>
                </a:solidFill>
                <a:latin typeface="Arial" charset="0"/>
                <a:cs typeface="Arial" charset="0"/>
              </a:rPr>
              <a:t>  Inoltre, più del 60% degli edifici (circa 7 milioni) è stato costruito prima del 1972, quindi prima dell’entrata in vigore della normativa antisismica per nuove costruzioni (1974)  </a:t>
            </a:r>
            <a:endParaRPr kumimoji="1" lang="it-IT" sz="1400" b="1" dirty="0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3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  <a:p>
            <a:pPr>
              <a:defRPr/>
            </a:pPr>
            <a:fld id="{0EE63DE2-545E-455E-8D3C-2173022167F7}" type="slidenum">
              <a:rPr lang="it-IT"/>
              <a:pPr>
                <a:defRPr/>
              </a:pPr>
              <a:t>14</a:t>
            </a:fld>
            <a:endParaRPr lang="it-IT"/>
          </a:p>
        </p:txBody>
      </p:sp>
      <p:sp>
        <p:nvSpPr>
          <p:cNvPr id="47108" name="Rectangle 2"/>
          <p:cNvSpPr txBox="1">
            <a:spLocks noChangeArrowheads="1"/>
          </p:cNvSpPr>
          <p:nvPr/>
        </p:nvSpPr>
        <p:spPr bwMode="auto">
          <a:xfrm>
            <a:off x="684213" y="765177"/>
            <a:ext cx="856830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lvl="1" indent="0" eaLnBrk="1" hangingPunct="1"/>
            <a:r>
              <a:rPr lang="it-IT" sz="21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Messa in sicurezza del territorio: Veneto</a:t>
            </a:r>
            <a:endParaRPr lang="it-IT" sz="21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1"/>
            <a:ext cx="7704856" cy="167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058" y="3607296"/>
            <a:ext cx="7691382" cy="169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294" name="CasellaDiTesto 47293"/>
          <p:cNvSpPr txBox="1"/>
          <p:nvPr/>
        </p:nvSpPr>
        <p:spPr>
          <a:xfrm>
            <a:off x="841058" y="5116542"/>
            <a:ext cx="75473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Fonte: elaborazione </a:t>
            </a:r>
            <a:r>
              <a:rPr lang="it-IT" sz="1100" i="1" dirty="0">
                <a:latin typeface="Tahoma" pitchFamily="34" charset="0"/>
                <a:ea typeface="Tahoma" pitchFamily="34" charset="0"/>
                <a:cs typeface="Tahoma" pitchFamily="34" charset="0"/>
              </a:rPr>
              <a:t>CRESME su dati ISTAT e Ministero dell’Ambiente e della Tutela del Territorio e del Mare 2008 </a:t>
            </a:r>
          </a:p>
        </p:txBody>
      </p:sp>
      <p:sp>
        <p:nvSpPr>
          <p:cNvPr id="7" name="Ovale 6"/>
          <p:cNvSpPr/>
          <p:nvPr/>
        </p:nvSpPr>
        <p:spPr>
          <a:xfrm>
            <a:off x="4495870" y="4523044"/>
            <a:ext cx="720080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/>
          <p:cNvSpPr/>
          <p:nvPr/>
        </p:nvSpPr>
        <p:spPr>
          <a:xfrm>
            <a:off x="6043100" y="4509190"/>
            <a:ext cx="720080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7668344" y="4517504"/>
            <a:ext cx="720080" cy="2160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026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  <a:p>
            <a:pPr>
              <a:defRPr/>
            </a:pPr>
            <a:fld id="{B9A8C9F5-BD40-4A1F-9F73-F96246B5A9DF}" type="slidenum">
              <a:rPr lang="it-IT"/>
              <a:pPr>
                <a:defRPr/>
              </a:pPr>
              <a:t>15</a:t>
            </a:fld>
            <a:endParaRPr lang="it-IT" dirty="0"/>
          </a:p>
        </p:txBody>
      </p:sp>
      <p:sp>
        <p:nvSpPr>
          <p:cNvPr id="15363" name="Rectangle 2"/>
          <p:cNvSpPr txBox="1">
            <a:spLocks noChangeArrowheads="1"/>
          </p:cNvSpPr>
          <p:nvPr/>
        </p:nvSpPr>
        <p:spPr bwMode="auto">
          <a:xfrm>
            <a:off x="782638" y="836613"/>
            <a:ext cx="792162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sz="23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I numeri della crisi</a:t>
            </a:r>
            <a:endParaRPr lang="it-IT" sz="23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rma 4"/>
          <p:cNvSpPr/>
          <p:nvPr/>
        </p:nvSpPr>
        <p:spPr>
          <a:xfrm rot="5400000">
            <a:off x="2460403" y="929979"/>
            <a:ext cx="5087290" cy="6768752"/>
          </a:xfrm>
          <a:prstGeom prst="swooshArrow">
            <a:avLst>
              <a:gd name="adj1" fmla="val 15474"/>
              <a:gd name="adj2" fmla="val 31370"/>
            </a:avLst>
          </a:prstGeom>
          <a:solidFill>
            <a:srgbClr val="EA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Rettangolo 16"/>
          <p:cNvSpPr/>
          <p:nvPr/>
        </p:nvSpPr>
        <p:spPr>
          <a:xfrm>
            <a:off x="1778268" y="3884498"/>
            <a:ext cx="2522084" cy="85971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lvl="0" defTabSz="622300">
              <a:lnSpc>
                <a:spcPct val="90000"/>
              </a:lnSpc>
              <a:spcAft>
                <a:spcPct val="35000"/>
              </a:spcAft>
            </a:pP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Mutui alle famiglie: </a:t>
            </a:r>
          </a:p>
          <a:p>
            <a:pPr lvl="0" defTabSz="622300">
              <a:lnSpc>
                <a:spcPct val="90000"/>
              </a:lnSpc>
              <a:spcAft>
                <a:spcPct val="35000"/>
              </a:spcAft>
            </a:pP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-50,8% </a:t>
            </a:r>
            <a:r>
              <a:rPr lang="it-IT" sz="1400" dirty="0"/>
              <a:t>nel 2012 in Italia e 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-48,3%</a:t>
            </a:r>
            <a:r>
              <a:rPr lang="it-IT" sz="1400" dirty="0"/>
              <a:t> in Veneto</a:t>
            </a:r>
            <a:endParaRPr lang="it-IT" sz="1400" dirty="0"/>
          </a:p>
        </p:txBody>
      </p:sp>
      <p:sp>
        <p:nvSpPr>
          <p:cNvPr id="14" name="Rettangolo 13"/>
          <p:cNvSpPr/>
          <p:nvPr/>
        </p:nvSpPr>
        <p:spPr>
          <a:xfrm>
            <a:off x="6267386" y="3429082"/>
            <a:ext cx="2186898" cy="859714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Rettangolo 1"/>
          <p:cNvSpPr/>
          <p:nvPr/>
        </p:nvSpPr>
        <p:spPr>
          <a:xfrm>
            <a:off x="7193242" y="3494083"/>
            <a:ext cx="1659701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22300">
              <a:lnSpc>
                <a:spcPct val="90000"/>
              </a:lnSpc>
              <a:spcAft>
                <a:spcPct val="35000"/>
              </a:spcAft>
            </a:pPr>
            <a:r>
              <a:rPr lang="it-IT" sz="1400" b="1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19 miliardi</a:t>
            </a:r>
            <a:r>
              <a:rPr lang="it-IT" sz="1400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 di ritardati pagamenti della PA nelle costruzioni</a:t>
            </a:r>
          </a:p>
        </p:txBody>
      </p:sp>
      <p:sp>
        <p:nvSpPr>
          <p:cNvPr id="4" name="Rettangolo 3"/>
          <p:cNvSpPr/>
          <p:nvPr/>
        </p:nvSpPr>
        <p:spPr>
          <a:xfrm>
            <a:off x="4194932" y="1987940"/>
            <a:ext cx="3165903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622300">
              <a:lnSpc>
                <a:spcPct val="90000"/>
              </a:lnSpc>
              <a:spcAft>
                <a:spcPct val="35000"/>
              </a:spcAft>
            </a:pPr>
            <a:r>
              <a:rPr lang="it-IT" sz="1400" b="1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360.000 </a:t>
            </a:r>
            <a:r>
              <a:rPr lang="it-IT" sz="1400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posti di lavoro persi in </a:t>
            </a:r>
            <a:r>
              <a:rPr lang="it-IT" sz="1400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Italia 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(44.000 </a:t>
            </a:r>
            <a:r>
              <a:rPr lang="it-IT" sz="1400" dirty="0"/>
              <a:t>solo</a:t>
            </a:r>
            <a:r>
              <a:rPr lang="it-IT" sz="1400" b="1" dirty="0"/>
              <a:t> </a:t>
            </a:r>
            <a:r>
              <a:rPr lang="it-IT" sz="1400" dirty="0"/>
              <a:t>in Veneto</a:t>
            </a:r>
            <a:r>
              <a:rPr lang="it-IT" sz="1400" dirty="0" smtClean="0"/>
              <a:t>)</a:t>
            </a:r>
            <a:endParaRPr lang="it-IT" sz="1400" dirty="0">
              <a:solidFill>
                <a:schemeClr val="tx1">
                  <a:hueOff val="0"/>
                  <a:satOff val="0"/>
                  <a:lumOff val="0"/>
                  <a:alphaOff val="0"/>
                </a:schemeClr>
              </a:solidFill>
              <a:latin typeface="+mn-lt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2581905" y="3275562"/>
            <a:ext cx="2625412" cy="555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622300">
              <a:lnSpc>
                <a:spcPct val="90000"/>
              </a:lnSpc>
              <a:spcAft>
                <a:spcPct val="35000"/>
              </a:spcAft>
            </a:pP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Compravendite: </a:t>
            </a:r>
          </a:p>
          <a:p>
            <a:pPr lvl="0" algn="r" defTabSz="622300">
              <a:lnSpc>
                <a:spcPct val="90000"/>
              </a:lnSpc>
              <a:spcAft>
                <a:spcPct val="35000"/>
              </a:spcAft>
            </a:pPr>
            <a:r>
              <a:rPr lang="it-IT" sz="1400" b="1" dirty="0"/>
              <a:t>-48% </a:t>
            </a:r>
            <a:r>
              <a:rPr lang="it-IT" sz="1400" dirty="0"/>
              <a:t>dal 2007 ad </a:t>
            </a:r>
            <a:r>
              <a:rPr lang="it-IT" sz="1400" dirty="0" smtClean="0"/>
              <a:t>oggi</a:t>
            </a:r>
            <a:endParaRPr lang="it-IT" sz="1400" dirty="0"/>
          </a:p>
        </p:txBody>
      </p:sp>
      <p:sp>
        <p:nvSpPr>
          <p:cNvPr id="25" name="Rettangolo 24"/>
          <p:cNvSpPr/>
          <p:nvPr/>
        </p:nvSpPr>
        <p:spPr>
          <a:xfrm>
            <a:off x="755576" y="1448539"/>
            <a:ext cx="3139035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22300">
              <a:lnSpc>
                <a:spcPct val="90000"/>
              </a:lnSpc>
              <a:spcAft>
                <a:spcPct val="35000"/>
              </a:spcAft>
            </a:pPr>
            <a:r>
              <a:rPr lang="it-IT" sz="1400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Dal 2008 gli investimenti in costruzioni sono calati del 30%,</a:t>
            </a:r>
            <a:endParaRPr lang="it-IT" sz="1400" dirty="0">
              <a:solidFill>
                <a:schemeClr val="tx1">
                  <a:hueOff val="0"/>
                  <a:satOff val="0"/>
                  <a:lumOff val="0"/>
                  <a:alphaOff val="0"/>
                </a:schemeClr>
              </a:solidFill>
              <a:latin typeface="+mn-lt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755576" y="1844824"/>
            <a:ext cx="864096" cy="28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22300">
              <a:lnSpc>
                <a:spcPct val="90000"/>
              </a:lnSpc>
              <a:spcAft>
                <a:spcPct val="35000"/>
              </a:spcAft>
            </a:pPr>
            <a:r>
              <a:rPr lang="it-IT" sz="1400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di cui:</a:t>
            </a:r>
            <a:endParaRPr lang="it-IT" sz="1400" dirty="0">
              <a:solidFill>
                <a:schemeClr val="tx1">
                  <a:hueOff val="0"/>
                  <a:satOff val="0"/>
                  <a:lumOff val="0"/>
                  <a:alphaOff val="0"/>
                </a:schemeClr>
              </a:solidFill>
              <a:latin typeface="+mn-lt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755576" y="2244119"/>
            <a:ext cx="3139035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 defTabSz="622300">
              <a:lnSpc>
                <a:spcPct val="90000"/>
              </a:lnSpc>
              <a:spcAft>
                <a:spcPct val="35000"/>
              </a:spcAft>
              <a:buFont typeface="Arial" pitchFamily="34" charset="0"/>
              <a:buChar char="•"/>
            </a:pPr>
            <a:r>
              <a:rPr lang="it-IT" sz="1400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Nuove abitazioni: </a:t>
            </a:r>
            <a:r>
              <a:rPr lang="it-IT" sz="1400" b="1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-54,2%</a:t>
            </a:r>
          </a:p>
          <a:p>
            <a:pPr marL="179388" indent="-179388" defTabSz="622300">
              <a:lnSpc>
                <a:spcPct val="90000"/>
              </a:lnSpc>
              <a:spcAft>
                <a:spcPct val="35000"/>
              </a:spcAft>
              <a:buFont typeface="Arial" pitchFamily="34" charset="0"/>
              <a:buChar char="•"/>
            </a:pPr>
            <a:r>
              <a:rPr lang="it-IT" sz="1400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Opere pubbliche: </a:t>
            </a:r>
            <a:r>
              <a:rPr lang="it-IT" sz="1400" b="1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-42,9%</a:t>
            </a:r>
          </a:p>
          <a:p>
            <a:pPr marL="179388" indent="-179388" defTabSz="622300">
              <a:lnSpc>
                <a:spcPct val="90000"/>
              </a:lnSpc>
              <a:spcAft>
                <a:spcPct val="35000"/>
              </a:spcAft>
              <a:buFont typeface="Arial" pitchFamily="34" charset="0"/>
              <a:buChar char="•"/>
            </a:pPr>
            <a:r>
              <a:rPr lang="it-IT" sz="1400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</a:rPr>
              <a:t>Non residenziale: </a:t>
            </a:r>
            <a:r>
              <a:rPr lang="it-IT" sz="1400" b="1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-31,6%</a:t>
            </a:r>
            <a:endParaRPr lang="it-IT" sz="1400" b="1" dirty="0">
              <a:solidFill>
                <a:schemeClr val="tx1">
                  <a:hueOff val="0"/>
                  <a:satOff val="0"/>
                  <a:lumOff val="0"/>
                  <a:alphaOff val="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Ovale 27"/>
          <p:cNvSpPr/>
          <p:nvPr/>
        </p:nvSpPr>
        <p:spPr>
          <a:xfrm>
            <a:off x="2922174" y="2072488"/>
            <a:ext cx="117136" cy="117136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9" name="Ovale 28"/>
          <p:cNvSpPr/>
          <p:nvPr/>
        </p:nvSpPr>
        <p:spPr>
          <a:xfrm>
            <a:off x="3856903" y="2418697"/>
            <a:ext cx="117136" cy="117136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Ovale 29"/>
          <p:cNvSpPr/>
          <p:nvPr/>
        </p:nvSpPr>
        <p:spPr>
          <a:xfrm>
            <a:off x="5271929" y="3170646"/>
            <a:ext cx="236957" cy="209831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1" name="Ovale 30"/>
          <p:cNvSpPr/>
          <p:nvPr/>
        </p:nvSpPr>
        <p:spPr>
          <a:xfrm>
            <a:off x="6588224" y="4314355"/>
            <a:ext cx="274599" cy="270975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Rettangolo 23"/>
          <p:cNvSpPr/>
          <p:nvPr/>
        </p:nvSpPr>
        <p:spPr>
          <a:xfrm>
            <a:off x="1205883" y="5517232"/>
            <a:ext cx="4572000" cy="6740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</a:pPr>
            <a:r>
              <a:rPr lang="it-IT" sz="1400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Tra </a:t>
            </a:r>
            <a:r>
              <a:rPr lang="it-IT" sz="1400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il 2009 e il </a:t>
            </a:r>
            <a:r>
              <a:rPr lang="it-IT" sz="1400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2012 nelle </a:t>
            </a:r>
            <a:r>
              <a:rPr lang="it-IT" sz="1400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costruzioni </a:t>
            </a:r>
            <a:r>
              <a:rPr lang="it-IT" sz="1400" b="1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r>
              <a:rPr lang="it-IT" sz="1400" b="1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it-IT" sz="1400" b="1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fallimenti </a:t>
            </a:r>
            <a:r>
              <a:rPr lang="it-IT" sz="1400" b="1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sono stati oltre </a:t>
            </a:r>
            <a:r>
              <a:rPr lang="it-IT" sz="1400" b="1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10.000</a:t>
            </a:r>
            <a:r>
              <a:rPr lang="it-IT" sz="1400" dirty="0" smtClean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it-IT" sz="1400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pari al 23% del totale in Italia</a:t>
            </a:r>
            <a:endParaRPr lang="it-IT" sz="1400" dirty="0">
              <a:solidFill>
                <a:schemeClr val="tx1">
                  <a:hueOff val="0"/>
                  <a:satOff val="0"/>
                  <a:lumOff val="0"/>
                  <a:alphaOff val="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912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80" y="2119989"/>
            <a:ext cx="7116604" cy="3909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  <a:p>
            <a:pPr>
              <a:defRPr/>
            </a:pPr>
            <a:fld id="{4B23AE21-AB94-4B9E-8F9D-DF2EFFBD1F3B}" type="slidenum">
              <a:rPr lang="it-IT"/>
              <a:pPr>
                <a:defRPr/>
              </a:pPr>
              <a:t>2</a:t>
            </a:fld>
            <a:endParaRPr lang="it-IT" dirty="0"/>
          </a:p>
        </p:txBody>
      </p:sp>
      <p:sp>
        <p:nvSpPr>
          <p:cNvPr id="20484" name="Rectangle 2"/>
          <p:cNvSpPr txBox="1">
            <a:spLocks noChangeArrowheads="1"/>
          </p:cNvSpPr>
          <p:nvPr/>
        </p:nvSpPr>
        <p:spPr bwMode="auto">
          <a:xfrm>
            <a:off x="755080" y="548681"/>
            <a:ext cx="8209408" cy="79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sz="2400" b="1" dirty="0">
                <a:solidFill>
                  <a:srgbClr val="000099"/>
                </a:solidFill>
                <a:latin typeface="Arial" charset="0"/>
                <a:cs typeface="Arial" charset="0"/>
              </a:rPr>
              <a:t>Investimenti in </a:t>
            </a:r>
            <a:r>
              <a:rPr lang="it-IT" sz="24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costruzioni in Italia: i livelli più bassi degli ultimi 40 anni</a:t>
            </a:r>
            <a:endParaRPr lang="it-IT" sz="24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1827361" y="1689102"/>
            <a:ext cx="5336927" cy="430887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2200" b="1" i="1" dirty="0">
                <a:solidFill>
                  <a:schemeClr val="bg1"/>
                </a:solidFill>
                <a:latin typeface="Arial" charset="0"/>
              </a:rPr>
              <a:t>Investimenti in costruzioni*</a:t>
            </a: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5652120" y="1952627"/>
            <a:ext cx="1800252" cy="338554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1600" b="1" i="1" dirty="0" err="1" smtClean="0">
                <a:solidFill>
                  <a:schemeClr val="bg1"/>
                </a:solidFill>
                <a:latin typeface="Arial" charset="0"/>
              </a:rPr>
              <a:t>n.i</a:t>
            </a:r>
            <a:r>
              <a:rPr lang="it-IT" sz="1600" b="1" i="1" dirty="0" smtClean="0">
                <a:solidFill>
                  <a:schemeClr val="bg1"/>
                </a:solidFill>
                <a:latin typeface="Arial" charset="0"/>
              </a:rPr>
              <a:t>. 1970=100</a:t>
            </a:r>
            <a:endParaRPr lang="it-IT" sz="1600" b="1" i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487" name="AutoShape 10"/>
          <p:cNvSpPr>
            <a:spLocks noChangeAspect="1" noChangeArrowheads="1"/>
          </p:cNvSpPr>
          <p:nvPr/>
        </p:nvSpPr>
        <p:spPr bwMode="auto">
          <a:xfrm>
            <a:off x="857251" y="1844677"/>
            <a:ext cx="8286751" cy="455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488" name="AutoShape 9"/>
          <p:cNvSpPr>
            <a:spLocks noChangeAspect="1" noChangeArrowheads="1"/>
          </p:cNvSpPr>
          <p:nvPr/>
        </p:nvSpPr>
        <p:spPr bwMode="auto">
          <a:xfrm>
            <a:off x="395291" y="1689100"/>
            <a:ext cx="8497887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  <a:p>
            <a:pPr>
              <a:defRPr/>
            </a:pPr>
            <a:fld id="{12460A59-8EA0-4FD2-983A-48C8153B9697}" type="slidenum">
              <a:rPr lang="it-IT"/>
              <a:pPr>
                <a:defRPr/>
              </a:pPr>
              <a:t>3</a:t>
            </a:fld>
            <a:endParaRPr lang="it-IT" dirty="0"/>
          </a:p>
        </p:txBody>
      </p:sp>
      <p:sp>
        <p:nvSpPr>
          <p:cNvPr id="21507" name="Rectangle 2"/>
          <p:cNvSpPr txBox="1">
            <a:spLocks noChangeArrowheads="1"/>
          </p:cNvSpPr>
          <p:nvPr/>
        </p:nvSpPr>
        <p:spPr bwMode="auto">
          <a:xfrm>
            <a:off x="827090" y="620689"/>
            <a:ext cx="7921625" cy="72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sz="2200" b="1" dirty="0">
                <a:solidFill>
                  <a:srgbClr val="000099"/>
                </a:solidFill>
                <a:latin typeface="Arial" charset="0"/>
                <a:cs typeface="Arial" charset="0"/>
              </a:rPr>
              <a:t>Forte riduzione nel 2012; per il 2013 ancora mancano le condizioni per la ripresa del settore</a:t>
            </a:r>
          </a:p>
        </p:txBody>
      </p:sp>
      <p:sp>
        <p:nvSpPr>
          <p:cNvPr id="21508" name="Text Box 8"/>
          <p:cNvSpPr txBox="1">
            <a:spLocks noChangeArrowheads="1"/>
          </p:cNvSpPr>
          <p:nvPr/>
        </p:nvSpPr>
        <p:spPr bwMode="auto">
          <a:xfrm>
            <a:off x="827584" y="1629961"/>
            <a:ext cx="6524250" cy="430887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2200" b="1" i="1" dirty="0">
                <a:solidFill>
                  <a:schemeClr val="bg1"/>
                </a:solidFill>
                <a:latin typeface="Arial" charset="0"/>
              </a:rPr>
              <a:t>Investimenti in costruzioni</a:t>
            </a:r>
            <a:r>
              <a:rPr lang="it-IT" sz="2200" b="1" i="1" dirty="0" smtClean="0">
                <a:solidFill>
                  <a:schemeClr val="bg1"/>
                </a:solidFill>
                <a:latin typeface="Arial" charset="0"/>
              </a:rPr>
              <a:t>* in Italia</a:t>
            </a:r>
            <a:endParaRPr lang="it-IT" sz="2200" b="1" i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7351834" y="2110497"/>
            <a:ext cx="180660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i="1">
                <a:solidFill>
                  <a:srgbClr val="FFFFFF"/>
                </a:solidFill>
                <a:latin typeface="Arial" pitchFamily="34" charset="0"/>
              </a:defRPr>
            </a:lvl1pPr>
            <a:lvl2pPr marL="261938" indent="-82550">
              <a:defRPr i="1">
                <a:solidFill>
                  <a:srgbClr val="FFFFFF"/>
                </a:solidFill>
                <a:latin typeface="Arial" pitchFamily="34" charset="0"/>
              </a:defRPr>
            </a:lvl2pPr>
            <a:lvl3pPr marL="1143000" indent="-228600">
              <a:defRPr i="1">
                <a:solidFill>
                  <a:srgbClr val="FFFFFF"/>
                </a:solidFill>
                <a:latin typeface="Arial" pitchFamily="34" charset="0"/>
              </a:defRPr>
            </a:lvl3pPr>
            <a:lvl4pPr marL="1600200" indent="-228600">
              <a:defRPr i="1">
                <a:solidFill>
                  <a:srgbClr val="FFFFFF"/>
                </a:solidFill>
                <a:latin typeface="Arial" pitchFamily="34" charset="0"/>
              </a:defRPr>
            </a:lvl4pPr>
            <a:lvl5pPr marL="2057400" indent="-228600">
              <a:defRPr i="1">
                <a:solidFill>
                  <a:srgbClr val="FFFFFF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i="1">
                <a:solidFill>
                  <a:srgbClr val="FFFFFF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i="1">
                <a:solidFill>
                  <a:srgbClr val="FFFFFF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i="1">
                <a:solidFill>
                  <a:srgbClr val="FFFFFF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i="1">
                <a:solidFill>
                  <a:srgbClr val="FFFFFF"/>
                </a:solidFill>
                <a:latin typeface="Arial" pitchFamily="34" charset="0"/>
              </a:defRPr>
            </a:lvl9pPr>
          </a:lstStyle>
          <a:p>
            <a:pPr marL="179388" lvl="1" indent="0" algn="ctr">
              <a:defRPr/>
            </a:pPr>
            <a:r>
              <a:rPr kumimoji="1" lang="it-IT" sz="1500" dirty="0" smtClean="0">
                <a:solidFill>
                  <a:srgbClr val="000099"/>
                </a:solidFill>
                <a:sym typeface="Wingdings" pitchFamily="2" charset="2"/>
              </a:rPr>
              <a:t>Periodo</a:t>
            </a:r>
          </a:p>
          <a:p>
            <a:pPr marL="179388" lvl="1" indent="0" algn="ctr">
              <a:defRPr/>
            </a:pPr>
            <a:r>
              <a:rPr kumimoji="1" lang="it-IT" sz="1500" dirty="0" smtClean="0">
                <a:solidFill>
                  <a:srgbClr val="000099"/>
                </a:solidFill>
                <a:sym typeface="Wingdings" pitchFamily="2" charset="2"/>
              </a:rPr>
              <a:t>2008-2013: </a:t>
            </a:r>
          </a:p>
          <a:p>
            <a:pPr marL="179388" lvl="1" indent="0" algn="ctr">
              <a:defRPr/>
            </a:pPr>
            <a:r>
              <a:rPr kumimoji="1" lang="it-IT" sz="1500" b="1" dirty="0" smtClean="0">
                <a:solidFill>
                  <a:srgbClr val="000099"/>
                </a:solidFill>
                <a:sym typeface="Wingdings" pitchFamily="2" charset="2"/>
              </a:rPr>
              <a:t>-29,9%, </a:t>
            </a:r>
            <a:r>
              <a:rPr kumimoji="1" lang="it-IT" sz="1500" b="1" dirty="0">
                <a:solidFill>
                  <a:srgbClr val="000099"/>
                </a:solidFill>
                <a:sym typeface="Wingdings" pitchFamily="2" charset="2"/>
              </a:rPr>
              <a:t>ovvero </a:t>
            </a:r>
            <a:r>
              <a:rPr kumimoji="1" lang="it-IT" sz="1500" b="1" dirty="0" smtClean="0">
                <a:solidFill>
                  <a:srgbClr val="000099"/>
                </a:solidFill>
                <a:sym typeface="Wingdings" pitchFamily="2" charset="2"/>
              </a:rPr>
              <a:t>53 miliardi </a:t>
            </a:r>
            <a:r>
              <a:rPr kumimoji="1" lang="it-IT" sz="1500" b="1" dirty="0">
                <a:solidFill>
                  <a:srgbClr val="000099"/>
                </a:solidFill>
                <a:sym typeface="Wingdings" pitchFamily="2" charset="2"/>
              </a:rPr>
              <a:t>di investimenti nel settore in meno </a:t>
            </a:r>
            <a:endParaRPr kumimoji="1" lang="it-IT" sz="1500" b="1" dirty="0">
              <a:solidFill>
                <a:srgbClr val="000099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32856"/>
            <a:ext cx="6596258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  <a:p>
            <a:pPr>
              <a:defRPr/>
            </a:pPr>
            <a:fld id="{6AE1D15B-A458-43F8-8291-79684A5DA3E7}" type="slidenum">
              <a:rPr lang="it-IT"/>
              <a:pPr>
                <a:defRPr/>
              </a:pPr>
              <a:t>4</a:t>
            </a:fld>
            <a:endParaRPr lang="it-IT" dirty="0"/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900113" y="1958975"/>
            <a:ext cx="8102600" cy="461963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2400" b="1" i="1">
                <a:solidFill>
                  <a:schemeClr val="bg1"/>
                </a:solidFill>
                <a:latin typeface="Arial" charset="0"/>
              </a:rPr>
              <a:t>Investimenti in costruzioni in Veneto*</a:t>
            </a:r>
          </a:p>
        </p:txBody>
      </p:sp>
      <p:sp>
        <p:nvSpPr>
          <p:cNvPr id="10244" name="AutoShape 10"/>
          <p:cNvSpPr>
            <a:spLocks noChangeAspect="1" noChangeArrowheads="1"/>
          </p:cNvSpPr>
          <p:nvPr/>
        </p:nvSpPr>
        <p:spPr bwMode="auto">
          <a:xfrm>
            <a:off x="644525" y="1919288"/>
            <a:ext cx="8286750" cy="455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45" name="Rectangle 2"/>
          <p:cNvSpPr txBox="1">
            <a:spLocks noChangeArrowheads="1"/>
          </p:cNvSpPr>
          <p:nvPr/>
        </p:nvSpPr>
        <p:spPr bwMode="auto">
          <a:xfrm>
            <a:off x="827088" y="836613"/>
            <a:ext cx="792162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sz="2200" dirty="0">
                <a:solidFill>
                  <a:srgbClr val="000099"/>
                </a:solidFill>
                <a:latin typeface="Arial" charset="0"/>
                <a:cs typeface="Arial" charset="0"/>
              </a:rPr>
              <a:t>Forte flessione degli investimenti in costruzioni in Veneto</a:t>
            </a:r>
          </a:p>
        </p:txBody>
      </p:sp>
      <p:pic>
        <p:nvPicPr>
          <p:cNvPr id="1024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420938"/>
            <a:ext cx="8102600" cy="346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900113" y="6021288"/>
            <a:ext cx="76323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>
                <a:latin typeface="Arial" pitchFamily="34" charset="0"/>
                <a:cs typeface="Arial" pitchFamily="34" charset="0"/>
              </a:rPr>
              <a:t>Osservatorio congiunturale dell’industria delle costruzioni in Veneto – marzo 2012</a:t>
            </a:r>
            <a:endParaRPr lang="it-IT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14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  <a:p>
            <a:pPr>
              <a:defRPr/>
            </a:pPr>
            <a:fld id="{B9A8C9F5-BD40-4A1F-9F73-F96246B5A9DF}" type="slidenum">
              <a:rPr lang="it-IT"/>
              <a:pPr>
                <a:defRPr/>
              </a:pPr>
              <a:t>5</a:t>
            </a:fld>
            <a:endParaRPr lang="it-IT" dirty="0"/>
          </a:p>
        </p:txBody>
      </p:sp>
      <p:sp>
        <p:nvSpPr>
          <p:cNvPr id="15363" name="Rectangle 2"/>
          <p:cNvSpPr txBox="1">
            <a:spLocks noChangeArrowheads="1"/>
          </p:cNvSpPr>
          <p:nvPr/>
        </p:nvSpPr>
        <p:spPr bwMode="auto">
          <a:xfrm>
            <a:off x="782638" y="836613"/>
            <a:ext cx="792162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sz="2300" b="1" dirty="0">
                <a:solidFill>
                  <a:srgbClr val="000099"/>
                </a:solidFill>
                <a:latin typeface="Arial" charset="0"/>
                <a:cs typeface="Arial" charset="0"/>
              </a:rPr>
              <a:t>L’impatto della crisi sul mercato del </a:t>
            </a:r>
            <a:r>
              <a:rPr lang="it-IT" sz="23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lavoro</a:t>
            </a:r>
            <a:endParaRPr lang="it-IT" sz="23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15365" name="AutoShape 12"/>
          <p:cNvSpPr>
            <a:spLocks noChangeArrowheads="1"/>
          </p:cNvSpPr>
          <p:nvPr/>
        </p:nvSpPr>
        <p:spPr bwMode="auto">
          <a:xfrm>
            <a:off x="927677" y="3014022"/>
            <a:ext cx="431800" cy="431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8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573212" y="2779290"/>
            <a:ext cx="7358063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>
                    <a:alpha val="7215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/>
            <a:r>
              <a:rPr lang="it-IT" b="1" dirty="0">
                <a:latin typeface="Arial" charset="0"/>
                <a:cs typeface="Arial" charset="0"/>
              </a:rPr>
              <a:t>In Veneto,  il settore delle costruzioni ha perso </a:t>
            </a:r>
            <a:r>
              <a:rPr lang="it-IT" b="1" dirty="0" smtClean="0">
                <a:latin typeface="Arial" charset="0"/>
                <a:cs typeface="Arial" charset="0"/>
              </a:rPr>
              <a:t>circa </a:t>
            </a:r>
            <a:r>
              <a:rPr lang="it-IT" sz="2000" b="1" u="sng" dirty="0" smtClean="0">
                <a:latin typeface="Arial" charset="0"/>
                <a:cs typeface="Arial" charset="0"/>
              </a:rPr>
              <a:t>44.000</a:t>
            </a:r>
            <a:r>
              <a:rPr lang="it-IT" b="1" dirty="0" smtClean="0">
                <a:latin typeface="Arial" charset="0"/>
                <a:cs typeface="Arial" charset="0"/>
              </a:rPr>
              <a:t> </a:t>
            </a:r>
            <a:r>
              <a:rPr lang="it-IT" b="1" dirty="0">
                <a:latin typeface="Arial" charset="0"/>
                <a:cs typeface="Arial" charset="0"/>
              </a:rPr>
              <a:t>occupati dall’inizio della crisi economica </a:t>
            </a:r>
            <a:r>
              <a:rPr lang="it-IT" i="1" dirty="0">
                <a:latin typeface="Arial" charset="0"/>
                <a:cs typeface="Arial" charset="0"/>
              </a:rPr>
              <a:t>(dati Istat, IV trim.2008-III </a:t>
            </a:r>
            <a:r>
              <a:rPr lang="it-IT" i="1" dirty="0" smtClean="0">
                <a:latin typeface="Arial" charset="0"/>
                <a:cs typeface="Arial" charset="0"/>
              </a:rPr>
              <a:t>trim.2012) </a:t>
            </a:r>
            <a:r>
              <a:rPr lang="it-IT" b="1" dirty="0">
                <a:latin typeface="Arial" charset="0"/>
                <a:cs typeface="Arial" charset="0"/>
              </a:rPr>
              <a:t>che corrisponde ad un calo in termini percentuali del </a:t>
            </a:r>
            <a:r>
              <a:rPr lang="it-IT" b="1" dirty="0" smtClean="0">
                <a:latin typeface="Arial" charset="0"/>
                <a:cs typeface="Arial" charset="0"/>
              </a:rPr>
              <a:t>21%.</a:t>
            </a:r>
            <a:endParaRPr lang="it-IT" b="1" dirty="0">
              <a:latin typeface="Arial" charset="0"/>
              <a:cs typeface="Arial" charset="0"/>
            </a:endParaRPr>
          </a:p>
        </p:txBody>
      </p:sp>
      <p:sp>
        <p:nvSpPr>
          <p:cNvPr id="15367" name="AutoShape 12"/>
          <p:cNvSpPr>
            <a:spLocks noChangeArrowheads="1"/>
          </p:cNvSpPr>
          <p:nvPr/>
        </p:nvSpPr>
        <p:spPr bwMode="auto">
          <a:xfrm>
            <a:off x="923925" y="4255665"/>
            <a:ext cx="431800" cy="431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8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5368" name="Text Box 6"/>
          <p:cNvSpPr txBox="1">
            <a:spLocks noChangeArrowheads="1"/>
          </p:cNvSpPr>
          <p:nvPr/>
        </p:nvSpPr>
        <p:spPr bwMode="auto">
          <a:xfrm>
            <a:off x="1492199" y="4010396"/>
            <a:ext cx="7358062" cy="92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>
                    <a:alpha val="7215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/>
            <a:r>
              <a:rPr lang="it-IT" b="1" dirty="0">
                <a:latin typeface="Arial" charset="0"/>
                <a:cs typeface="Arial" charset="0"/>
              </a:rPr>
              <a:t>Il ricorso da parte delle imprese di costruzioni venete allo strumento della Cassa Integrazione Guadagni rimane elevato anche nel </a:t>
            </a:r>
            <a:r>
              <a:rPr lang="it-IT" b="1" dirty="0" smtClean="0">
                <a:latin typeface="Arial" charset="0"/>
                <a:cs typeface="Arial" charset="0"/>
              </a:rPr>
              <a:t>2012 </a:t>
            </a:r>
            <a:r>
              <a:rPr lang="it-IT" b="1" dirty="0">
                <a:latin typeface="Arial" charset="0"/>
                <a:cs typeface="Arial" charset="0"/>
              </a:rPr>
              <a:t>e superiore al dato di media nazionale:</a:t>
            </a:r>
          </a:p>
        </p:txBody>
      </p:sp>
      <p:sp>
        <p:nvSpPr>
          <p:cNvPr id="15369" name="Text Box 6"/>
          <p:cNvSpPr txBox="1">
            <a:spLocks noChangeArrowheads="1"/>
          </p:cNvSpPr>
          <p:nvPr/>
        </p:nvSpPr>
        <p:spPr bwMode="auto">
          <a:xfrm>
            <a:off x="1570159" y="5013176"/>
            <a:ext cx="735806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>
                    <a:alpha val="7215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/>
            <a:r>
              <a:rPr lang="it-IT" sz="1600" i="1" dirty="0">
                <a:latin typeface="Arial" charset="0"/>
                <a:cs typeface="Arial" charset="0"/>
              </a:rPr>
              <a:t> </a:t>
            </a:r>
            <a:r>
              <a:rPr lang="it-IT" sz="1600" i="1" dirty="0" smtClean="0">
                <a:latin typeface="Arial" charset="0"/>
                <a:cs typeface="Arial" charset="0"/>
              </a:rPr>
              <a:t>tra </a:t>
            </a:r>
            <a:r>
              <a:rPr lang="it-IT" sz="1600" i="1" dirty="0">
                <a:latin typeface="Arial" charset="0"/>
                <a:cs typeface="Arial" charset="0"/>
              </a:rPr>
              <a:t>il 2008 e il </a:t>
            </a:r>
            <a:r>
              <a:rPr lang="it-IT" sz="1600" i="1" dirty="0" smtClean="0">
                <a:latin typeface="Arial" charset="0"/>
                <a:cs typeface="Arial" charset="0"/>
              </a:rPr>
              <a:t>2012 </a:t>
            </a:r>
            <a:r>
              <a:rPr lang="it-IT" sz="1600" i="1" dirty="0">
                <a:latin typeface="Arial" charset="0"/>
                <a:cs typeface="Arial" charset="0"/>
              </a:rPr>
              <a:t>il numero di ore autorizzate nella regione  per i lavoratori operanti nel settore è più che </a:t>
            </a:r>
            <a:r>
              <a:rPr lang="it-IT" sz="1600" i="1" dirty="0" smtClean="0">
                <a:latin typeface="Arial" charset="0"/>
                <a:cs typeface="Arial" charset="0"/>
              </a:rPr>
              <a:t>quintuplicato, </a:t>
            </a:r>
            <a:r>
              <a:rPr lang="it-IT" sz="1600" i="1" dirty="0">
                <a:latin typeface="Arial" charset="0"/>
                <a:cs typeface="Arial" charset="0"/>
              </a:rPr>
              <a:t>passando da circa 2,4 milioni di ore a </a:t>
            </a:r>
            <a:r>
              <a:rPr lang="it-IT" sz="1600" i="1" dirty="0" smtClean="0">
                <a:latin typeface="Arial" charset="0"/>
                <a:cs typeface="Arial" charset="0"/>
              </a:rPr>
              <a:t>13,7 </a:t>
            </a:r>
            <a:r>
              <a:rPr lang="it-IT" sz="1600" i="1" dirty="0">
                <a:latin typeface="Arial" charset="0"/>
                <a:cs typeface="Arial" charset="0"/>
              </a:rPr>
              <a:t>milioni (a livello medio nazionale, nello stesso periodo le ore sono </a:t>
            </a:r>
            <a:r>
              <a:rPr lang="it-IT" sz="1600" i="1" dirty="0" smtClean="0">
                <a:latin typeface="Arial" charset="0"/>
                <a:cs typeface="Arial" charset="0"/>
              </a:rPr>
              <a:t>triplicate</a:t>
            </a:r>
            <a:r>
              <a:rPr lang="it-IT" sz="1600" i="1" dirty="0">
                <a:latin typeface="Arial" charset="0"/>
                <a:cs typeface="Arial" charset="0"/>
              </a:rPr>
              <a:t>, passando da 40 milioni a circa </a:t>
            </a:r>
            <a:r>
              <a:rPr lang="it-IT" sz="1600" i="1" dirty="0" smtClean="0">
                <a:latin typeface="Arial" charset="0"/>
                <a:cs typeface="Arial" charset="0"/>
              </a:rPr>
              <a:t>140 </a:t>
            </a:r>
            <a:r>
              <a:rPr lang="it-IT" sz="1600" i="1" dirty="0">
                <a:latin typeface="Arial" charset="0"/>
                <a:cs typeface="Arial" charset="0"/>
              </a:rPr>
              <a:t>milioni di ore autorizzate).</a:t>
            </a: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927677" y="1628800"/>
            <a:ext cx="431800" cy="4318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008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492199" y="1588924"/>
            <a:ext cx="759936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>
                    <a:alpha val="7215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/>
            <a:r>
              <a:rPr lang="it-IT" b="1" dirty="0" smtClean="0">
                <a:latin typeface="Arial" charset="0"/>
              </a:rPr>
              <a:t>A fine 2012,l’Ance stima </a:t>
            </a:r>
            <a:r>
              <a:rPr lang="it-IT" b="1" u="sng" dirty="0" smtClean="0">
                <a:latin typeface="Arial" charset="0"/>
              </a:rPr>
              <a:t>360.000 </a:t>
            </a:r>
            <a:r>
              <a:rPr lang="it-IT" b="1" u="sng" dirty="0">
                <a:latin typeface="Arial" charset="0"/>
              </a:rPr>
              <a:t>posti di lavoro </a:t>
            </a:r>
            <a:r>
              <a:rPr lang="it-IT" b="1" u="sng" dirty="0" smtClean="0">
                <a:latin typeface="Arial" charset="0"/>
              </a:rPr>
              <a:t>(-17,8%) persi </a:t>
            </a:r>
            <a:r>
              <a:rPr lang="it-IT" b="1" u="sng" dirty="0">
                <a:latin typeface="Arial" charset="0"/>
              </a:rPr>
              <a:t>nelle costruzioni </a:t>
            </a:r>
            <a:r>
              <a:rPr lang="it-IT" b="1" dirty="0" smtClean="0">
                <a:latin typeface="Arial" charset="0"/>
              </a:rPr>
              <a:t>dall’inizio </a:t>
            </a:r>
            <a:r>
              <a:rPr lang="it-IT" b="1" dirty="0">
                <a:latin typeface="Arial" charset="0"/>
              </a:rPr>
              <a:t>della crisi </a:t>
            </a:r>
            <a:r>
              <a:rPr lang="it-IT" b="1" u="sng" dirty="0" smtClean="0">
                <a:latin typeface="Arial" charset="0"/>
              </a:rPr>
              <a:t>in Italia </a:t>
            </a:r>
            <a:r>
              <a:rPr lang="it-IT" b="1" dirty="0" smtClean="0">
                <a:latin typeface="Arial" charset="0"/>
              </a:rPr>
              <a:t>che </a:t>
            </a:r>
            <a:r>
              <a:rPr lang="it-IT" b="1" dirty="0">
                <a:latin typeface="Arial" charset="0"/>
              </a:rPr>
              <a:t>raggiungono le </a:t>
            </a:r>
            <a:r>
              <a:rPr lang="it-IT" b="1" dirty="0" smtClean="0">
                <a:latin typeface="Arial" charset="0"/>
              </a:rPr>
              <a:t>550.000 </a:t>
            </a:r>
            <a:r>
              <a:rPr lang="it-IT" b="1" dirty="0">
                <a:latin typeface="Arial" charset="0"/>
              </a:rPr>
              <a:t>unità considerando anche i settori collegati</a:t>
            </a:r>
          </a:p>
        </p:txBody>
      </p:sp>
    </p:spTree>
    <p:extLst>
      <p:ext uri="{BB962C8B-B14F-4D97-AF65-F5344CB8AC3E}">
        <p14:creationId xmlns:p14="http://schemas.microsoft.com/office/powerpoint/2010/main" val="127777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286000"/>
            <a:ext cx="4786313" cy="319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827088" y="1484313"/>
            <a:ext cx="7664450" cy="708025"/>
          </a:xfrm>
          <a:prstGeom prst="rect">
            <a:avLst/>
          </a:prstGeom>
          <a:solidFill>
            <a:srgbClr val="0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/>
            <a:r>
              <a:rPr lang="it-IT" sz="2000" b="1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Flusso di nuovi mutui erogati per l’acquisto di abitazioni da parte delle famiglie in Veneto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endParaRPr lang="it-IT" smtClean="0">
              <a:latin typeface="+mj-lt"/>
              <a:cs typeface="+mn-cs"/>
            </a:endParaRPr>
          </a:p>
          <a:p>
            <a:pPr>
              <a:defRPr/>
            </a:pPr>
            <a:fld id="{B46E5327-769A-4237-8130-723DAC4E708F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2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Dimezzati i mutui per l’acquisto di case </a:t>
            </a:r>
          </a:p>
        </p:txBody>
      </p:sp>
      <p:sp>
        <p:nvSpPr>
          <p:cNvPr id="7174" name="CasellaDiTesto 1"/>
          <p:cNvSpPr txBox="1">
            <a:spLocks noChangeArrowheads="1"/>
          </p:cNvSpPr>
          <p:nvPr/>
        </p:nvSpPr>
        <p:spPr bwMode="auto">
          <a:xfrm>
            <a:off x="2500313" y="5357813"/>
            <a:ext cx="500221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/>
            <a:r>
              <a:rPr lang="it-IT" sz="1200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 Veneto, dal </a:t>
            </a:r>
            <a:r>
              <a:rPr lang="it-IT" sz="1200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2007 al 2011 i flussi di nuovi mutui per l’acquisto di abitazioni da parte delle famiglie </a:t>
            </a:r>
            <a:r>
              <a:rPr lang="it-IT" sz="1200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sono </a:t>
            </a:r>
            <a:r>
              <a:rPr lang="it-IT" sz="1200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diminuiti del </a:t>
            </a:r>
            <a:r>
              <a:rPr lang="it-IT" sz="1200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22,3%; nei  </a:t>
            </a:r>
            <a:r>
              <a:rPr lang="it-IT" sz="1200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primi 9 mesi del 2012, </a:t>
            </a:r>
            <a:r>
              <a:rPr lang="it-IT" sz="1200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si registra un ulteriore calo del 48,3%.</a:t>
            </a:r>
          </a:p>
          <a:p>
            <a:pPr algn="just" eaLnBrk="1" hangingPunct="1"/>
            <a:r>
              <a:rPr lang="it-IT" sz="1200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 Italia </a:t>
            </a:r>
            <a:r>
              <a:rPr lang="it-IT" sz="1200" i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-21,7% dal 2007 al 2011 e -50,8</a:t>
            </a:r>
            <a:r>
              <a:rPr lang="it-IT" sz="1200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% nei primi 9 mesi del 2012 su base annua.</a:t>
            </a:r>
            <a:endParaRPr lang="it-IT" sz="1200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Picture 7"/>
          <p:cNvSpPr>
            <a:spLocks noChangeAspect="1" noChangeArrowheads="1"/>
          </p:cNvSpPr>
          <p:nvPr/>
        </p:nvSpPr>
        <p:spPr bwMode="auto">
          <a:xfrm>
            <a:off x="1042988" y="2133600"/>
            <a:ext cx="5010150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8" name="Parentesi graffa aperta 7"/>
          <p:cNvSpPr/>
          <p:nvPr/>
        </p:nvSpPr>
        <p:spPr>
          <a:xfrm rot="16200000">
            <a:off x="4471194" y="4315619"/>
            <a:ext cx="415925" cy="1500187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7177" name="CasellaDiTesto 1"/>
          <p:cNvSpPr txBox="1">
            <a:spLocks noChangeArrowheads="1"/>
          </p:cNvSpPr>
          <p:nvPr/>
        </p:nvSpPr>
        <p:spPr bwMode="auto">
          <a:xfrm>
            <a:off x="6267450" y="1955800"/>
            <a:ext cx="1800225" cy="36988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b="1" i="1">
                <a:solidFill>
                  <a:schemeClr val="bg1"/>
                </a:solidFill>
                <a:latin typeface="Arial" pitchFamily="34" charset="0"/>
              </a:rPr>
              <a:t>Milioni di euro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827088" y="6494463"/>
            <a:ext cx="4176712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050" i="1" dirty="0">
                <a:latin typeface="Arial" pitchFamily="34" charset="0"/>
                <a:cs typeface="Arial" pitchFamily="34" charset="0"/>
              </a:rPr>
              <a:t>Elaborazione Ance su dati Banca d’Italia</a:t>
            </a:r>
          </a:p>
        </p:txBody>
      </p:sp>
    </p:spTree>
    <p:extLst>
      <p:ext uri="{BB962C8B-B14F-4D97-AF65-F5344CB8AC3E}">
        <p14:creationId xmlns:p14="http://schemas.microsoft.com/office/powerpoint/2010/main" val="18789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it-IT" smtClean="0">
              <a:solidFill>
                <a:srgbClr val="003399"/>
              </a:solidFill>
              <a:latin typeface="Arial" charset="0"/>
              <a:cs typeface="Arial" charset="0"/>
            </a:endParaRPr>
          </a:p>
          <a:p>
            <a:pPr eaLnBrk="1" hangingPunct="1"/>
            <a:fld id="{6A3EBDC1-AB3B-4EAF-ABE5-3E734B5B4587}" type="slidenum">
              <a:rPr lang="it-IT" smtClean="0">
                <a:solidFill>
                  <a:srgbClr val="003399"/>
                </a:solidFill>
                <a:latin typeface="Arial" charset="0"/>
                <a:cs typeface="Arial" charset="0"/>
              </a:rPr>
              <a:pPr eaLnBrk="1" hangingPunct="1"/>
              <a:t>7</a:t>
            </a:fld>
            <a:endParaRPr lang="it-IT" smtClean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9219" name="Rectangle 2"/>
          <p:cNvSpPr txBox="1">
            <a:spLocks noChangeArrowheads="1"/>
          </p:cNvSpPr>
          <p:nvPr/>
        </p:nvSpPr>
        <p:spPr bwMode="auto">
          <a:xfrm>
            <a:off x="827088" y="620713"/>
            <a:ext cx="78486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sz="2400" b="1" dirty="0">
                <a:solidFill>
                  <a:srgbClr val="000099"/>
                </a:solidFill>
                <a:latin typeface="Arial" charset="0"/>
                <a:cs typeface="Arial" charset="0"/>
              </a:rPr>
              <a:t>La dimensione finanziaria dei ritardati pagamenti </a:t>
            </a:r>
            <a:r>
              <a:rPr lang="it-IT" sz="2400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alle imprese per </a:t>
            </a:r>
            <a:r>
              <a:rPr lang="it-IT" sz="2400" b="1" dirty="0">
                <a:solidFill>
                  <a:srgbClr val="000099"/>
                </a:solidFill>
                <a:latin typeface="Arial" charset="0"/>
                <a:cs typeface="Arial" charset="0"/>
              </a:rPr>
              <a:t>lavori pubblici</a:t>
            </a:r>
          </a:p>
        </p:txBody>
      </p:sp>
      <p:sp>
        <p:nvSpPr>
          <p:cNvPr id="9220" name="Text Box 8"/>
          <p:cNvSpPr txBox="1">
            <a:spLocks noChangeArrowheads="1"/>
          </p:cNvSpPr>
          <p:nvPr/>
        </p:nvSpPr>
        <p:spPr bwMode="auto">
          <a:xfrm>
            <a:off x="1620838" y="1662113"/>
            <a:ext cx="6407150" cy="830262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2400" b="1" i="1">
                <a:solidFill>
                  <a:schemeClr val="bg1"/>
                </a:solidFill>
                <a:latin typeface="Arial" charset="0"/>
              </a:rPr>
              <a:t>Importo dei ritardi di pagamento della P.A. per lavori pubblici</a:t>
            </a:r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5940425" y="2225675"/>
            <a:ext cx="2160588" cy="33813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1600" b="1" i="1">
                <a:solidFill>
                  <a:schemeClr val="bg1"/>
                </a:solidFill>
                <a:latin typeface="Arial" charset="0"/>
              </a:rPr>
              <a:t>Composizione %</a:t>
            </a:r>
          </a:p>
        </p:txBody>
      </p:sp>
      <p:sp>
        <p:nvSpPr>
          <p:cNvPr id="9222" name="AutoShape 9"/>
          <p:cNvSpPr>
            <a:spLocks noChangeAspect="1" noChangeArrowheads="1"/>
          </p:cNvSpPr>
          <p:nvPr/>
        </p:nvSpPr>
        <p:spPr bwMode="auto">
          <a:xfrm>
            <a:off x="395288" y="1689100"/>
            <a:ext cx="8497887" cy="467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223" name="CasellaDiTesto 10"/>
          <p:cNvSpPr txBox="1">
            <a:spLocks noChangeArrowheads="1"/>
          </p:cNvSpPr>
          <p:nvPr/>
        </p:nvSpPr>
        <p:spPr bwMode="auto">
          <a:xfrm>
            <a:off x="1258888" y="5516563"/>
            <a:ext cx="7432675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lvl="1" eaLnBrk="1" hangingPunct="1">
              <a:spcAft>
                <a:spcPts val="300"/>
              </a:spcAft>
            </a:pPr>
            <a:r>
              <a:rPr kumimoji="1" lang="it-IT">
                <a:solidFill>
                  <a:srgbClr val="000099"/>
                </a:solidFill>
                <a:latin typeface="Arial" charset="0"/>
                <a:cs typeface="Arial" charset="0"/>
              </a:rPr>
              <a:t>L’Ance stima in circa </a:t>
            </a:r>
            <a:r>
              <a:rPr kumimoji="1" lang="it-IT" sz="2000" b="1" u="sng">
                <a:solidFill>
                  <a:srgbClr val="000099"/>
                </a:solidFill>
                <a:latin typeface="Arial" charset="0"/>
                <a:cs typeface="Arial" charset="0"/>
              </a:rPr>
              <a:t>19 miliardi di euro</a:t>
            </a:r>
            <a:r>
              <a:rPr kumimoji="1" lang="it-IT" sz="2000" b="1">
                <a:solidFill>
                  <a:srgbClr val="000099"/>
                </a:solidFill>
                <a:latin typeface="Arial" charset="0"/>
                <a:cs typeface="Arial" charset="0"/>
              </a:rPr>
              <a:t> </a:t>
            </a:r>
            <a:r>
              <a:rPr kumimoji="1" lang="it-IT">
                <a:solidFill>
                  <a:srgbClr val="000099"/>
                </a:solidFill>
                <a:latin typeface="Arial" charset="0"/>
                <a:cs typeface="Arial" charset="0"/>
              </a:rPr>
              <a:t>l’importo dei ritardati pagamenti alle imprese di costruzioni rispetto ai circa 70 miliardi di euro di debiti commerciali stimati dalla Banca d’Italia</a:t>
            </a:r>
          </a:p>
          <a:p>
            <a:pPr marL="0" lvl="1" eaLnBrk="1" hangingPunct="1">
              <a:spcAft>
                <a:spcPts val="1000"/>
              </a:spcAft>
            </a:pPr>
            <a:r>
              <a:rPr kumimoji="1" lang="it-IT" b="1">
                <a:solidFill>
                  <a:srgbClr val="000099"/>
                </a:solidFill>
                <a:latin typeface="Arial" charset="0"/>
                <a:cs typeface="Arial" charset="0"/>
              </a:rPr>
              <a:t>Ritardo medio di 8 mesi </a:t>
            </a:r>
            <a:r>
              <a:rPr kumimoji="1" lang="it-IT">
                <a:solidFill>
                  <a:srgbClr val="000099"/>
                </a:solidFill>
                <a:latin typeface="Arial" charset="0"/>
                <a:cs typeface="Arial" charset="0"/>
              </a:rPr>
              <a:t>con punte ben oltre i 2 anni</a:t>
            </a:r>
          </a:p>
        </p:txBody>
      </p:sp>
      <p:sp>
        <p:nvSpPr>
          <p:cNvPr id="9224" name="CasellaDiTesto 11"/>
          <p:cNvSpPr txBox="1">
            <a:spLocks noChangeArrowheads="1"/>
          </p:cNvSpPr>
          <p:nvPr/>
        </p:nvSpPr>
        <p:spPr bwMode="auto">
          <a:xfrm>
            <a:off x="1835150" y="5229225"/>
            <a:ext cx="50403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it-IT" sz="1200" i="1">
                <a:latin typeface="Arial" charset="0"/>
                <a:cs typeface="Arial" charset="0"/>
              </a:rPr>
              <a:t>Elaborazioni e stime Ance su documenti ufficiali</a:t>
            </a:r>
          </a:p>
        </p:txBody>
      </p:sp>
      <p:pic>
        <p:nvPicPr>
          <p:cNvPr id="922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31" t="6923" r="27863" b="2504"/>
          <a:stretch>
            <a:fillRect/>
          </a:stretch>
        </p:blipFill>
        <p:spPr bwMode="auto">
          <a:xfrm>
            <a:off x="2771775" y="2625725"/>
            <a:ext cx="3673475" cy="265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6" name="CasellaDiTesto 10"/>
          <p:cNvSpPr txBox="1">
            <a:spLocks noChangeArrowheads="1"/>
          </p:cNvSpPr>
          <p:nvPr/>
        </p:nvSpPr>
        <p:spPr bwMode="auto">
          <a:xfrm>
            <a:off x="6286500" y="2997200"/>
            <a:ext cx="2606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lvl="1" algn="ctr" eaLnBrk="1" hangingPunct="1"/>
            <a:r>
              <a:rPr kumimoji="1" lang="it-IT" b="1">
                <a:solidFill>
                  <a:srgbClr val="000099"/>
                </a:solidFill>
                <a:latin typeface="Arial" charset="0"/>
                <a:cs typeface="Arial" charset="0"/>
              </a:rPr>
              <a:t>L’edilizia è uno tra i settori più colpiti dal fenomeno dei ritardati pagamenti della P.A.</a:t>
            </a:r>
            <a:endParaRPr kumimoji="1" lang="it-IT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3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it-IT" smtClean="0">
              <a:solidFill>
                <a:srgbClr val="003399"/>
              </a:solidFill>
              <a:latin typeface="Arial" charset="0"/>
              <a:cs typeface="Arial" charset="0"/>
            </a:endParaRPr>
          </a:p>
          <a:p>
            <a:pPr eaLnBrk="1" hangingPunct="1"/>
            <a:fld id="{56DBDE84-FC1E-455E-8C4A-92CCB25BB4EC}" type="slidenum">
              <a:rPr lang="it-IT" smtClean="0">
                <a:solidFill>
                  <a:srgbClr val="003399"/>
                </a:solidFill>
                <a:latin typeface="Arial" charset="0"/>
                <a:cs typeface="Arial" charset="0"/>
              </a:rPr>
              <a:pPr eaLnBrk="1" hangingPunct="1"/>
              <a:t>8</a:t>
            </a:fld>
            <a:endParaRPr lang="it-IT" smtClean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33796" name="Rectangle 2"/>
          <p:cNvSpPr txBox="1">
            <a:spLocks noChangeArrowheads="1"/>
          </p:cNvSpPr>
          <p:nvPr/>
        </p:nvSpPr>
        <p:spPr bwMode="auto">
          <a:xfrm>
            <a:off x="827088" y="1016000"/>
            <a:ext cx="7921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it-IT" sz="2400" b="1" dirty="0" smtClean="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rPr>
              <a:t>Gli investimenti degli enti locali bloccati dal Patto di stabilità interno </a:t>
            </a:r>
          </a:p>
        </p:txBody>
      </p:sp>
      <p:sp>
        <p:nvSpPr>
          <p:cNvPr id="11270" name="AutoShape 10"/>
          <p:cNvSpPr>
            <a:spLocks noChangeAspect="1" noChangeArrowheads="1"/>
          </p:cNvSpPr>
          <p:nvPr/>
        </p:nvSpPr>
        <p:spPr bwMode="auto">
          <a:xfrm>
            <a:off x="857250" y="1844675"/>
            <a:ext cx="8286750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" name="CasellaDiTesto 2"/>
          <p:cNvSpPr txBox="1">
            <a:spLocks noChangeArrowheads="1"/>
          </p:cNvSpPr>
          <p:nvPr/>
        </p:nvSpPr>
        <p:spPr bwMode="auto">
          <a:xfrm>
            <a:off x="4860032" y="3058065"/>
            <a:ext cx="4032448" cy="1554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0" lvl="1" algn="ctr" eaLnBrk="1" hangingPunct="1">
              <a:spcAft>
                <a:spcPts val="600"/>
              </a:spcAft>
              <a:defRPr/>
            </a:pPr>
            <a:r>
              <a:rPr kumimoji="1" lang="it-IT" b="1" u="sng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In Veneto</a:t>
            </a:r>
          </a:p>
          <a:p>
            <a:pPr marL="0" lvl="1" algn="ctr" eaLnBrk="1" hangingPunct="1">
              <a:spcAft>
                <a:spcPts val="0"/>
              </a:spcAft>
              <a:defRPr/>
            </a:pP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1,3 miliardi di euro di investimenti </a:t>
            </a:r>
            <a:r>
              <a:rPr kumimoji="1" lang="it-IT" b="1" dirty="0">
                <a:solidFill>
                  <a:srgbClr val="000099"/>
                </a:solidFill>
                <a:latin typeface="Arial" charset="0"/>
                <a:cs typeface="Arial" charset="0"/>
              </a:rPr>
              <a:t>bloccati dal Patto di stabilità </a:t>
            </a:r>
            <a:r>
              <a:rPr kumimoji="1" lang="it-IT" b="1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interno </a:t>
            </a:r>
            <a:r>
              <a:rPr kumimoji="1" lang="it-IT" dirty="0" smtClean="0">
                <a:solidFill>
                  <a:srgbClr val="000099"/>
                </a:solidFill>
                <a:latin typeface="Arial" charset="0"/>
                <a:cs typeface="Arial" charset="0"/>
              </a:rPr>
              <a:t>(pagamenti di opere realizzate + nuove opere)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652120" y="19888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Veneto?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04864"/>
            <a:ext cx="2736676" cy="4486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116013" y="1484313"/>
            <a:ext cx="5112171" cy="707886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sz="2000" b="1" i="1" dirty="0">
                <a:solidFill>
                  <a:schemeClr val="bg1"/>
                </a:solidFill>
                <a:latin typeface="Arial" charset="0"/>
              </a:rPr>
              <a:t>Maggiore spesa </a:t>
            </a:r>
            <a:r>
              <a:rPr lang="it-IT" sz="2000" b="1" i="1" dirty="0" smtClean="0">
                <a:solidFill>
                  <a:schemeClr val="bg1"/>
                </a:solidFill>
                <a:latin typeface="Arial" charset="0"/>
              </a:rPr>
              <a:t>in </a:t>
            </a:r>
            <a:r>
              <a:rPr lang="it-IT" sz="2000" b="1" i="1" dirty="0">
                <a:solidFill>
                  <a:schemeClr val="bg1"/>
                </a:solidFill>
                <a:latin typeface="Arial" charset="0"/>
              </a:rPr>
              <a:t>conto capitale dei Comuni in assenza di Patto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644008" y="2004437"/>
            <a:ext cx="2426525" cy="30777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sz="1400" b="1" i="1" dirty="0" smtClean="0">
                <a:solidFill>
                  <a:schemeClr val="bg1"/>
                </a:solidFill>
                <a:latin typeface="Arial" charset="0"/>
              </a:rPr>
              <a:t>Valori in milioni di euro</a:t>
            </a:r>
            <a:endParaRPr lang="it-IT" sz="1400" b="1" i="1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20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/>
          <p:cNvSpPr>
            <a:spLocks noGrp="1"/>
          </p:cNvSpPr>
          <p:nvPr>
            <p:ph type="title"/>
          </p:nvPr>
        </p:nvSpPr>
        <p:spPr>
          <a:xfrm>
            <a:off x="755650" y="620713"/>
            <a:ext cx="7931150" cy="792162"/>
          </a:xfrm>
        </p:spPr>
        <p:txBody>
          <a:bodyPr/>
          <a:lstStyle/>
          <a:p>
            <a:pPr>
              <a:defRPr/>
            </a:pPr>
            <a:r>
              <a:rPr lang="it-IT" sz="2300" b="1" kern="12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Attuare pienamente la regionalizzazione del Patto di stabilità interno </a:t>
            </a:r>
            <a:endParaRPr lang="it-IT" sz="2300" b="1" kern="12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>
          <a:xfrm>
            <a:off x="827088" y="1412875"/>
            <a:ext cx="8208962" cy="11541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lvl="1" indent="-342900" algn="just" eaLnBrk="1" hangingPunct="1">
              <a:spcBef>
                <a:spcPct val="0"/>
              </a:spcBef>
              <a:spcAft>
                <a:spcPts val="300"/>
              </a:spcAft>
              <a:buClr>
                <a:srgbClr val="003B78"/>
              </a:buClr>
              <a:buFont typeface="Wingdings" pitchFamily="2" charset="2"/>
              <a:buChar char="Ø"/>
            </a:pPr>
            <a:r>
              <a:rPr lang="it-IT" sz="1600" b="1" smtClean="0">
                <a:solidFill>
                  <a:srgbClr val="000099"/>
                </a:solidFill>
                <a:latin typeface="Arial" charset="0"/>
                <a:cs typeface="Arial" charset="0"/>
              </a:rPr>
              <a:t>230 milioni di euro disponibili in cassa  ma bloccati dal Patto in Veneto</a:t>
            </a:r>
          </a:p>
          <a:p>
            <a:pPr algn="just" eaLnBrk="1" hangingPunct="1">
              <a:spcBef>
                <a:spcPct val="0"/>
              </a:spcBef>
              <a:spcAft>
                <a:spcPts val="300"/>
              </a:spcAft>
              <a:buClr>
                <a:srgbClr val="003B78"/>
              </a:buClr>
              <a:buFont typeface="Wingdings" pitchFamily="2" charset="2"/>
              <a:buChar char="Ø"/>
            </a:pPr>
            <a:r>
              <a:rPr lang="it-IT" sz="1600" b="1" smtClean="0">
                <a:solidFill>
                  <a:srgbClr val="000099"/>
                </a:solidFill>
                <a:latin typeface="Arial" charset="0"/>
                <a:cs typeface="Arial" charset="0"/>
              </a:rPr>
              <a:t>2011: 80 milioni di euro sbloccati, a costo zero, dalla Regione</a:t>
            </a:r>
          </a:p>
          <a:p>
            <a:pPr algn="just" eaLnBrk="1" hangingPunct="1">
              <a:spcBef>
                <a:spcPct val="0"/>
              </a:spcBef>
              <a:spcAft>
                <a:spcPts val="300"/>
              </a:spcAft>
              <a:buClr>
                <a:srgbClr val="003B78"/>
              </a:buClr>
              <a:buFont typeface="Wingdings" pitchFamily="2" charset="2"/>
              <a:buChar char="Ø"/>
            </a:pPr>
            <a:r>
              <a:rPr lang="it-IT" sz="1600" smtClean="0">
                <a:solidFill>
                  <a:srgbClr val="000099"/>
                </a:solidFill>
                <a:latin typeface="Arial" charset="0"/>
                <a:cs typeface="Arial" charset="0"/>
              </a:rPr>
              <a:t>La Regionalizzazione del Patto di stabilità interno è strategica in vista dell’</a:t>
            </a:r>
            <a:r>
              <a:rPr lang="it-IT" sz="1600" b="1" smtClean="0">
                <a:solidFill>
                  <a:srgbClr val="000099"/>
                </a:solidFill>
                <a:latin typeface="Arial" charset="0"/>
                <a:cs typeface="Arial" charset="0"/>
              </a:rPr>
              <a:t>estensione del Patto di stabilità interno </a:t>
            </a:r>
            <a:r>
              <a:rPr lang="it-IT" sz="1600" smtClean="0">
                <a:solidFill>
                  <a:srgbClr val="000099"/>
                </a:solidFill>
                <a:latin typeface="Arial" charset="0"/>
                <a:cs typeface="Arial" charset="0"/>
              </a:rPr>
              <a:t>(dal 46 al 100% dei Comuni)</a:t>
            </a:r>
            <a:r>
              <a:rPr lang="it-IT" sz="1600" b="1" smtClean="0">
                <a:solidFill>
                  <a:srgbClr val="000099"/>
                </a:solidFill>
                <a:latin typeface="Arial" charset="0"/>
                <a:cs typeface="Arial" charset="0"/>
              </a:rPr>
              <a:t>…  </a:t>
            </a:r>
          </a:p>
        </p:txBody>
      </p:sp>
      <p:sp>
        <p:nvSpPr>
          <p:cNvPr id="7172" name="Segnaposto numero diapositiva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it-IT" smtClean="0">
              <a:solidFill>
                <a:srgbClr val="003399"/>
              </a:solidFill>
              <a:latin typeface="Arial" charset="0"/>
              <a:cs typeface="Arial" charset="0"/>
            </a:endParaRPr>
          </a:p>
          <a:p>
            <a:pPr eaLnBrk="1" hangingPunct="1"/>
            <a:fld id="{CE792FC7-CB85-49A8-89EC-CC87C95897E1}" type="slidenum">
              <a:rPr lang="it-IT" smtClean="0">
                <a:solidFill>
                  <a:srgbClr val="003399"/>
                </a:solidFill>
                <a:latin typeface="Arial" charset="0"/>
                <a:cs typeface="Arial" charset="0"/>
              </a:rPr>
              <a:pPr eaLnBrk="1" hangingPunct="1"/>
              <a:t>9</a:t>
            </a:fld>
            <a:endParaRPr lang="it-IT" smtClean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7173" name="Segnaposto contenuto 2"/>
          <p:cNvSpPr txBox="1">
            <a:spLocks/>
          </p:cNvSpPr>
          <p:nvPr/>
        </p:nvSpPr>
        <p:spPr bwMode="auto">
          <a:xfrm>
            <a:off x="898525" y="5876925"/>
            <a:ext cx="793115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>
              <a:spcAft>
                <a:spcPts val="300"/>
              </a:spcAft>
              <a:buClr>
                <a:srgbClr val="003B78"/>
              </a:buClr>
              <a:buSzPct val="75000"/>
              <a:buFont typeface="Wingdings" pitchFamily="2" charset="2"/>
              <a:buNone/>
            </a:pPr>
            <a:r>
              <a:rPr lang="it-IT">
                <a:solidFill>
                  <a:srgbClr val="000099"/>
                </a:solidFill>
                <a:latin typeface="Arial" charset="0"/>
                <a:cs typeface="Arial" charset="0"/>
              </a:rPr>
              <a:t>…e della possibilità di attuare un </a:t>
            </a:r>
            <a:r>
              <a:rPr lang="it-IT" b="1" u="sng">
                <a:solidFill>
                  <a:srgbClr val="000099"/>
                </a:solidFill>
                <a:latin typeface="Arial" charset="0"/>
                <a:cs typeface="Arial" charset="0"/>
              </a:rPr>
              <a:t>Patto regionale integrato </a:t>
            </a:r>
            <a:r>
              <a:rPr lang="it-IT">
                <a:solidFill>
                  <a:srgbClr val="000099"/>
                </a:solidFill>
                <a:latin typeface="Arial" charset="0"/>
                <a:cs typeface="Arial" charset="0"/>
              </a:rPr>
              <a:t>con facoltà di </a:t>
            </a:r>
            <a:r>
              <a:rPr lang="it-IT" b="1">
                <a:solidFill>
                  <a:srgbClr val="000099"/>
                </a:solidFill>
                <a:latin typeface="Arial" charset="0"/>
                <a:cs typeface="Arial" charset="0"/>
              </a:rPr>
              <a:t>definire regole regionali </a:t>
            </a:r>
            <a:r>
              <a:rPr lang="it-IT">
                <a:solidFill>
                  <a:srgbClr val="000099"/>
                </a:solidFill>
                <a:latin typeface="Arial" charset="0"/>
                <a:cs typeface="Arial" charset="0"/>
              </a:rPr>
              <a:t>che premiano gli </a:t>
            </a:r>
            <a:r>
              <a:rPr lang="it-IT" b="1">
                <a:solidFill>
                  <a:srgbClr val="000099"/>
                </a:solidFill>
                <a:latin typeface="Arial" charset="0"/>
                <a:cs typeface="Arial" charset="0"/>
              </a:rPr>
              <a:t>investimenti in conto capitale </a:t>
            </a:r>
            <a:r>
              <a:rPr lang="it-IT">
                <a:solidFill>
                  <a:srgbClr val="000099"/>
                </a:solidFill>
                <a:latin typeface="Arial" charset="0"/>
                <a:cs typeface="Arial" charset="0"/>
              </a:rPr>
              <a:t>e di </a:t>
            </a:r>
            <a:r>
              <a:rPr lang="it-IT" b="1">
                <a:solidFill>
                  <a:srgbClr val="000099"/>
                </a:solidFill>
                <a:latin typeface="Arial" charset="0"/>
                <a:cs typeface="Arial" charset="0"/>
              </a:rPr>
              <a:t>negoziare gli obiettivi del Patto </a:t>
            </a:r>
            <a:r>
              <a:rPr lang="it-IT">
                <a:solidFill>
                  <a:srgbClr val="000099"/>
                </a:solidFill>
                <a:latin typeface="Arial" charset="0"/>
                <a:cs typeface="Arial" charset="0"/>
              </a:rPr>
              <a:t>con il Governo</a:t>
            </a:r>
          </a:p>
        </p:txBody>
      </p:sp>
      <p:pic>
        <p:nvPicPr>
          <p:cNvPr id="717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838" y="2565400"/>
            <a:ext cx="7562850" cy="346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694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vello">
  <a:themeElements>
    <a:clrScheme name="Livello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ivello">
      <a:majorFont>
        <a:latin typeface="Arial Rounded MT Bol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vello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vello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vello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vello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8317</TotalTime>
  <Words>955</Words>
  <Application>Microsoft Office PowerPoint</Application>
  <PresentationFormat>Presentazione su schermo (4:3)</PresentationFormat>
  <Paragraphs>117</Paragraphs>
  <Slides>15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17" baseType="lpstr">
      <vt:lpstr>Livello</vt:lpstr>
      <vt:lpstr>Personalizza struttura</vt:lpstr>
      <vt:lpstr>Incontro con i candidati capi lista veneti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Dimezzati i mutui per l’acquisto di case </vt:lpstr>
      <vt:lpstr>Presentazione standard di PowerPoint</vt:lpstr>
      <vt:lpstr>Presentazione standard di PowerPoint</vt:lpstr>
      <vt:lpstr>Attuare pienamente la regionalizzazione del Patto di stabilità interno </vt:lpstr>
      <vt:lpstr>Presentazione standard di PowerPoint</vt:lpstr>
      <vt:lpstr>Le politiche di bilancio continuano a penalizzare la spesa per infrastrutture</vt:lpstr>
      <vt:lpstr>Spesa delle amministrazioni pubbliche</vt:lpstr>
      <vt:lpstr>Presentazione standard di PowerPoint</vt:lpstr>
      <vt:lpstr>Presentazione standard di PowerPoint</vt:lpstr>
      <vt:lpstr>Presentazione standard di PowerPoint</vt:lpstr>
    </vt:vector>
  </TitlesOfParts>
  <Company>ANCE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Monosilio Flavio</dc:creator>
  <cp:lastModifiedBy>Monosilio Flavio</cp:lastModifiedBy>
  <cp:revision>684</cp:revision>
  <cp:lastPrinted>2013-02-07T16:31:20Z</cp:lastPrinted>
  <dcterms:created xsi:type="dcterms:W3CDTF">2008-11-04T10:46:19Z</dcterms:created>
  <dcterms:modified xsi:type="dcterms:W3CDTF">2013-02-13T16:34:56Z</dcterms:modified>
</cp:coreProperties>
</file>